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bookmarkIdSeed="2">
  <p:sldMasterIdLst>
    <p:sldMasterId id="214748368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9" r:id="rId4"/>
    <p:sldId id="258" r:id="rId5"/>
    <p:sldId id="273" r:id="rId6"/>
    <p:sldId id="274" r:id="rId7"/>
    <p:sldId id="288" r:id="rId8"/>
    <p:sldId id="263" r:id="rId9"/>
    <p:sldId id="290" r:id="rId10"/>
    <p:sldId id="291" r:id="rId11"/>
    <p:sldId id="275" r:id="rId12"/>
    <p:sldId id="276" r:id="rId13"/>
    <p:sldId id="277" r:id="rId14"/>
    <p:sldId id="265" r:id="rId15"/>
    <p:sldId id="287" r:id="rId16"/>
    <p:sldId id="278" r:id="rId17"/>
    <p:sldId id="271" r:id="rId18"/>
    <p:sldId id="279" r:id="rId19"/>
    <p:sldId id="280" r:id="rId20"/>
    <p:sldId id="281" r:id="rId21"/>
    <p:sldId id="260" r:id="rId22"/>
    <p:sldId id="282" r:id="rId23"/>
    <p:sldId id="284" r:id="rId24"/>
    <p:sldId id="285" r:id="rId25"/>
    <p:sldId id="272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1pPr>
    <a:lvl2pPr marL="465138" indent="-7938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2pPr>
    <a:lvl3pPr marL="931863" indent="-17463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3pPr>
    <a:lvl4pPr marL="1398588" indent="-26988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4pPr>
    <a:lvl5pPr marL="1865313" indent="-36513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2098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66FF33"/>
    <a:srgbClr val="575756"/>
    <a:srgbClr val="5F5F5F"/>
    <a:srgbClr val="C4241F"/>
    <a:srgbClr val="B2B2B2"/>
    <a:srgbClr val="084686"/>
    <a:srgbClr val="A6A6A6"/>
    <a:srgbClr val="004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4" autoAdjust="0"/>
    <p:restoredTop sz="89791" autoAdjust="0"/>
  </p:normalViewPr>
  <p:slideViewPr>
    <p:cSldViewPr snapToGrid="0">
      <p:cViewPr varScale="1">
        <p:scale>
          <a:sx n="115" d="100"/>
          <a:sy n="115" d="100"/>
        </p:scale>
        <p:origin x="1038" y="108"/>
      </p:cViewPr>
      <p:guideLst>
        <p:guide orient="horz" pos="3952"/>
        <p:guide pos="5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670" y="144"/>
      </p:cViewPr>
      <p:guideLst>
        <p:guide orient="horz" pos="3120"/>
        <p:guide orient="horz" pos="3127"/>
        <p:guide pos="209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t" anchorCtr="0" compatLnSpc="1">
            <a:prstTxWarp prst="textNoShape">
              <a:avLst/>
            </a:prstTxWarp>
          </a:bodyPr>
          <a:lstStyle>
            <a:lvl1pPr algn="l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t" anchorCtr="0" compatLnSpc="1">
            <a:prstTxWarp prst="textNoShape">
              <a:avLst/>
            </a:prstTxWarp>
          </a:bodyPr>
          <a:lstStyle>
            <a:lvl1pPr algn="r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381D6B9A-A9C9-47FA-AC65-83CF41B6EF32}" type="datetime1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b" anchorCtr="0" compatLnSpc="1">
            <a:prstTxWarp prst="textNoShape">
              <a:avLst/>
            </a:prstTxWarp>
          </a:bodyPr>
          <a:lstStyle>
            <a:lvl1pPr algn="l" defTabSz="919699" eaLnBrk="1" hangingPunct="1">
              <a:spcBef>
                <a:spcPct val="0"/>
              </a:spcBef>
              <a:buClrTx/>
              <a:buFontTx/>
              <a:buNone/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8" tIns="45915" rIns="91828" bIns="45915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i="0">
                <a:latin typeface="Times New Roman" pitchFamily="18" charset="0"/>
              </a:defRPr>
            </a:lvl1pPr>
          </a:lstStyle>
          <a:p>
            <a:fld id="{E2010B56-7BE9-493A-8D90-B1F4B7EBB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487363"/>
            <a:ext cx="56261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5150" y="5591175"/>
            <a:ext cx="57308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dirty="0" smtClean="0"/>
              <a:t>Click to edit Master text styles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2500" y="9548813"/>
            <a:ext cx="542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1" hangingPunct="1">
              <a:defRPr sz="1200" i="0"/>
            </a:lvl1pPr>
          </a:lstStyle>
          <a:p>
            <a:fld id="{CFFB46EB-666E-4758-8A84-2DFFFA56E2C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14388" y="1509713"/>
            <a:ext cx="519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290" tIns="46145" rIns="92290" bIns="46145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cs-CZ" sz="142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12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32406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83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12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2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5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73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21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5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Bílá ORP Frýdlant nad Ostravicí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16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B46EB-666E-4758-8A84-2DFFFA56E2C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97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 txBox="1">
            <a:spLocks/>
          </p:cNvSpPr>
          <p:nvPr userDrawn="1"/>
        </p:nvSpPr>
        <p:spPr>
          <a:xfrm>
            <a:off x="6999288" y="5759450"/>
            <a:ext cx="739775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100" b="0" i="0" dirty="0" smtClean="0">
                <a:solidFill>
                  <a:srgbClr val="575756"/>
                </a:solidFill>
              </a:rPr>
              <a:t>Datum: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4137025" y="5754688"/>
            <a:ext cx="1039813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100" b="0" i="0" dirty="0" smtClean="0">
                <a:solidFill>
                  <a:srgbClr val="575756"/>
                </a:solidFill>
              </a:rPr>
              <a:t>Zpracoval(a):</a:t>
            </a:r>
          </a:p>
        </p:txBody>
      </p:sp>
      <p:grpSp>
        <p:nvGrpSpPr>
          <p:cNvPr id="8" name="Skupina 28"/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9" name="Obrázek 3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ek 3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ázek 3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ázek 3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5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ek 37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ek 3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40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Obrázek 4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Obrázek 4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6280150"/>
            <a:ext cx="217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ovéPole 2"/>
          <p:cNvSpPr txBox="1">
            <a:spLocks noChangeArrowheads="1"/>
          </p:cNvSpPr>
          <p:nvPr userDrawn="1"/>
        </p:nvSpPr>
        <p:spPr bwMode="auto">
          <a:xfrm>
            <a:off x="785813" y="6291263"/>
            <a:ext cx="172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Zavedli jsme systém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environmentálního řízení a auditu</a:t>
            </a:r>
          </a:p>
        </p:txBody>
      </p:sp>
      <p:cxnSp>
        <p:nvCxnSpPr>
          <p:cNvPr id="24" name="Přímá spojnice 39"/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45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850" y="5133975"/>
            <a:ext cx="2155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8468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9" name="Zástupný symbol pro text 18"/>
          <p:cNvSpPr>
            <a:spLocks noGrp="1"/>
          </p:cNvSpPr>
          <p:nvPr>
            <p:ph type="body" sz="quarter" idx="13"/>
          </p:nvPr>
        </p:nvSpPr>
        <p:spPr>
          <a:xfrm>
            <a:off x="7633172" y="5755355"/>
            <a:ext cx="1060501" cy="216000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4"/>
          </p:nvPr>
        </p:nvSpPr>
        <p:spPr>
          <a:xfrm>
            <a:off x="5085300" y="5756879"/>
            <a:ext cx="2042886" cy="216047"/>
          </a:xfrm>
        </p:spPr>
        <p:txBody>
          <a:bodyPr>
            <a:noAutofit/>
          </a:bodyPr>
          <a:lstStyle>
            <a:lvl1pPr marL="0" indent="0" algn="l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149027-E491-4428-96F4-F6B8839C09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725213"/>
            <a:ext cx="5486400" cy="40023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2EF31-BD36-4F8C-9578-9C85E6AF03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9A60AB-505B-49A2-B73B-1DB5B7E927B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88276"/>
            <a:ext cx="2057400" cy="53378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04041"/>
            <a:ext cx="6019800" cy="5322122"/>
          </a:xfrm>
        </p:spPr>
        <p:txBody>
          <a:bodyPr vert="eaVert"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474B1-4A61-4E55-A752-68B8E83ACA6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alternativ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26"/>
          <p:cNvGrpSpPr>
            <a:grpSpLocks/>
          </p:cNvGrpSpPr>
          <p:nvPr userDrawn="1"/>
        </p:nvGrpSpPr>
        <p:grpSpPr bwMode="auto">
          <a:xfrm>
            <a:off x="4398963" y="277813"/>
            <a:ext cx="4492625" cy="249237"/>
            <a:chOff x="4044949" y="280533"/>
            <a:chExt cx="4493324" cy="248207"/>
          </a:xfrm>
        </p:grpSpPr>
        <p:pic>
          <p:nvPicPr>
            <p:cNvPr id="6" name="Obrázek 27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Obrázek 3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Obrázek 3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ázek 3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ázek 34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ázek 35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7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ek 38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ek 3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Obrázek 4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6280150"/>
            <a:ext cx="217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2"/>
          <p:cNvSpPr txBox="1">
            <a:spLocks noChangeArrowheads="1"/>
          </p:cNvSpPr>
          <p:nvPr userDrawn="1"/>
        </p:nvSpPr>
        <p:spPr bwMode="auto">
          <a:xfrm>
            <a:off x="785813" y="6291263"/>
            <a:ext cx="172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Zavedli jsme systém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environmentálního řízení a auditu</a:t>
            </a:r>
          </a:p>
        </p:txBody>
      </p:sp>
      <p:cxnSp>
        <p:nvCxnSpPr>
          <p:cNvPr id="19" name="Přímá spojnice 37"/>
          <p:cNvCxnSpPr/>
          <p:nvPr userDrawn="1"/>
        </p:nvCxnSpPr>
        <p:spPr>
          <a:xfrm>
            <a:off x="1814513" y="2490788"/>
            <a:ext cx="4762" cy="3570287"/>
          </a:xfrm>
          <a:prstGeom prst="line">
            <a:avLst/>
          </a:prstGeom>
          <a:ln w="25400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4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8488" y="5140325"/>
            <a:ext cx="2155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104" y="2285640"/>
            <a:ext cx="6767623" cy="2131489"/>
          </a:xfrm>
        </p:spPr>
        <p:txBody>
          <a:bodyPr anchor="t">
            <a:normAutofit/>
          </a:bodyPr>
          <a:lstStyle>
            <a:lvl1pPr algn="l">
              <a:defRPr sz="5400" b="0" baseline="0">
                <a:solidFill>
                  <a:srgbClr val="004289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7" name="Zástupný symbol pro text 20"/>
          <p:cNvSpPr>
            <a:spLocks noGrp="1"/>
          </p:cNvSpPr>
          <p:nvPr>
            <p:ph type="body" sz="quarter" idx="14"/>
          </p:nvPr>
        </p:nvSpPr>
        <p:spPr>
          <a:xfrm>
            <a:off x="4231757" y="5756879"/>
            <a:ext cx="4475973" cy="229251"/>
          </a:xfrm>
        </p:spPr>
        <p:txBody>
          <a:bodyPr>
            <a:noAutofit/>
          </a:bodyPr>
          <a:lstStyle>
            <a:lvl1pPr marL="0" indent="0" algn="l">
              <a:buNone/>
              <a:defRPr sz="110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FA89A89-F18F-49D8-91FC-C7440608CE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75756"/>
              </a:buClr>
              <a:defRPr/>
            </a:lvl1pPr>
            <a:lvl2pPr>
              <a:buClr>
                <a:srgbClr val="575756"/>
              </a:buClr>
              <a:defRPr/>
            </a:lvl2pPr>
            <a:lvl3pPr>
              <a:buClr>
                <a:srgbClr val="575756"/>
              </a:buClr>
              <a:defRPr/>
            </a:lvl3pPr>
            <a:lvl4pPr>
              <a:buClr>
                <a:srgbClr val="575756"/>
              </a:buClr>
              <a:defRPr/>
            </a:lvl4pPr>
            <a:lvl5pPr>
              <a:buClr>
                <a:srgbClr val="575756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7E59BC-92CC-4672-8F8A-57714CF71C3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C1DE18-CF25-40FA-B672-B8B4DF7836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575756"/>
              </a:buClr>
              <a:defRPr sz="2800"/>
            </a:lvl1pPr>
            <a:lvl2pPr>
              <a:buClr>
                <a:srgbClr val="575756"/>
              </a:buClr>
              <a:defRPr sz="2400"/>
            </a:lvl2pPr>
            <a:lvl3pPr>
              <a:buClr>
                <a:srgbClr val="575756"/>
              </a:buClr>
              <a:defRPr sz="2000"/>
            </a:lvl3pPr>
            <a:lvl4pPr>
              <a:buClr>
                <a:srgbClr val="575756"/>
              </a:buClr>
              <a:defRPr sz="1800"/>
            </a:lvl4pPr>
            <a:lvl5pPr>
              <a:buClr>
                <a:srgbClr val="5757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56354D-A305-4F80-B0DA-B318249A40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75756"/>
              </a:buClr>
              <a:defRPr sz="2400"/>
            </a:lvl1pPr>
            <a:lvl2pPr>
              <a:buClr>
                <a:srgbClr val="575756"/>
              </a:buClr>
              <a:defRPr sz="2000"/>
            </a:lvl2pPr>
            <a:lvl3pPr>
              <a:buClr>
                <a:srgbClr val="575756"/>
              </a:buClr>
              <a:defRPr sz="1800"/>
            </a:lvl3pPr>
            <a:lvl4pPr>
              <a:buClr>
                <a:srgbClr val="575756"/>
              </a:buClr>
              <a:defRPr sz="1600"/>
            </a:lvl4pPr>
            <a:lvl5pPr>
              <a:buClr>
                <a:srgbClr val="5757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7AF2FC-6D8D-4560-9841-D005C9639A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CFC95-44C0-4C60-BD1E-0C93D0B87C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C18FD2-B91F-4204-9520-9CBF69A1C8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0882"/>
            <a:ext cx="3008313" cy="1058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40883"/>
            <a:ext cx="5111750" cy="5426001"/>
          </a:xfrm>
        </p:spPr>
        <p:txBody>
          <a:bodyPr/>
          <a:lstStyle>
            <a:lvl1pPr>
              <a:buClr>
                <a:srgbClr val="575756"/>
              </a:buClr>
              <a:defRPr sz="3200"/>
            </a:lvl1pPr>
            <a:lvl2pPr>
              <a:buClr>
                <a:srgbClr val="575756"/>
              </a:buClr>
              <a:defRPr sz="2800"/>
            </a:lvl2pPr>
            <a:lvl3pPr>
              <a:buClr>
                <a:srgbClr val="575756"/>
              </a:buClr>
              <a:defRPr sz="2400"/>
            </a:lvl3pPr>
            <a:lvl4pPr>
              <a:buClr>
                <a:srgbClr val="575756"/>
              </a:buClr>
              <a:defRPr sz="2000"/>
            </a:lvl4pPr>
            <a:lvl5pPr>
              <a:buClr>
                <a:srgbClr val="5757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02934"/>
            <a:ext cx="3008313" cy="4272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DAC24D-8E18-45CC-92C5-E5AE14B5CB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14338" y="1084263"/>
            <a:ext cx="48387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65300"/>
            <a:ext cx="8229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  <a:p>
            <a:pPr lvl="4"/>
            <a:r>
              <a:rPr lang="cs-CZ" altLang="cs-CZ" smtClean="0"/>
              <a:t>Šestá úroveň</a:t>
            </a:r>
          </a:p>
          <a:p>
            <a:pPr lvl="4"/>
            <a:r>
              <a:rPr lang="cs-CZ" altLang="cs-CZ" smtClean="0"/>
              <a:t>Sedmá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 sz="1100" i="0">
                <a:solidFill>
                  <a:srgbClr val="5757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 sz="1100" i="0">
                <a:solidFill>
                  <a:srgbClr val="575756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D19445B-3EA9-4BA8-BDEB-C4F13CA3F0B2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1030" name="Obrázek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6413" y="6280150"/>
            <a:ext cx="217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785813" y="6291263"/>
            <a:ext cx="172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Zavedli jsme systém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cs-CZ" sz="800" dirty="0" smtClean="0">
                <a:solidFill>
                  <a:srgbClr val="5F5F5F"/>
                </a:solidFill>
                <a:latin typeface="Tahoma" pitchFamily="34" charset="0"/>
              </a:rPr>
              <a:t>environmentálního řízení a auditu</a:t>
            </a:r>
          </a:p>
        </p:txBody>
      </p:sp>
      <p:pic>
        <p:nvPicPr>
          <p:cNvPr id="1032" name="Obrázek 9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613" y="166688"/>
            <a:ext cx="2155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Skupina 30"/>
          <p:cNvGrpSpPr>
            <a:grpSpLocks/>
          </p:cNvGrpSpPr>
          <p:nvPr/>
        </p:nvGrpSpPr>
        <p:grpSpPr bwMode="auto">
          <a:xfrm>
            <a:off x="3576638" y="280988"/>
            <a:ext cx="5318125" cy="247650"/>
            <a:chOff x="3219371" y="280533"/>
            <a:chExt cx="5318902" cy="248207"/>
          </a:xfrm>
        </p:grpSpPr>
        <p:pic>
          <p:nvPicPr>
            <p:cNvPr id="1034" name="Obrázek 13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19371" y="280533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Obrázek 14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29353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Obrázek 15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44949" y="280533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Obrázek 16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54931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Obrázek 17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70478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Obrázek 18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80460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Obrázek 19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96056" y="281510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Obrázek 20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0603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Obrázek 21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518877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Obrázek 22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28859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Obrázek 23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44455" y="281509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Obrázek 24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54437" y="282486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Obrázek 29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70498" y="282487"/>
              <a:ext cx="367775" cy="24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4241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4241F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charset="0"/>
        <a:buChar char="•"/>
        <a:defRPr sz="32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charset="0"/>
        <a:buChar char="–"/>
        <a:defRPr sz="28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charset="0"/>
        <a:buChar char="•"/>
        <a:defRPr sz="24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charset="0"/>
        <a:buChar char="–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75756"/>
        </a:buClr>
        <a:buFont typeface="Arial" charset="0"/>
        <a:buChar char="»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rgbClr val="57575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vt.sfzp.cz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okumenty/P&#345;&#237;loha%20&#269;.%205_Seznam%20obc&#237;%20v%20prioritn&#237;m%20&#250;zem&#237;_2.%20v&#253;zva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okalni-topeniste.msk.cz/" TargetMode="External"/><Relationship Id="rId4" Type="http://schemas.openxmlformats.org/officeDocument/2006/relationships/hyperlink" Target="dokumenty/Seznam%20spolufinancuj&#237;c&#237;ch%20obc&#237;_2.v&#253;zva%20na%20web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dokumenty/obalka.docx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dokumenty/souhlas.docx" TargetMode="External"/><Relationship Id="rId2" Type="http://schemas.openxmlformats.org/officeDocument/2006/relationships/hyperlink" Target="https://kotliky.msk.cz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lni-topeniste.msk.cz/node/77" TargetMode="External"/><Relationship Id="rId2" Type="http://schemas.openxmlformats.org/officeDocument/2006/relationships/hyperlink" Target="http://www.msk.cz/cz/terminy-schuzi-rady-kraje-31785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dokumenty/P&#345;&#237;loha%20&#269;.%203_Finan&#269;n&#237;%20vy&#250;&#269;tov&#225;n&#237;%20d&#237;l&#269;&#237;ho%20projektu%20-%20seznam%20&#250;&#269;etn&#237;ch%20doklad&#367;_2.%20v&#253;zva.xls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dokumenty/likvidace.docx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file:///\\nas\ku\11_RRK\_2014+\KOTL&#205;KOV&#201;%20DOTACE\PREZENTACE\Semin&#225;&#345;%20pro%20ob&#269;any%202017\dokumenty\P&#345;&#237;loha%20&#269;.%208_&#218;&#345;edn&#237;%20z&#225;znam%20o%20osobn&#237;m%20pod&#225;n&#237;%20dokumentu_2.%20v&#253;zva.doc" TargetMode="External"/><Relationship Id="rId3" Type="http://schemas.openxmlformats.org/officeDocument/2006/relationships/hyperlink" Target="https://kotliky.msk.cz/" TargetMode="External"/><Relationship Id="rId7" Type="http://schemas.openxmlformats.org/officeDocument/2006/relationships/hyperlink" Target="dokumenty/obalka.docx" TargetMode="External"/><Relationship Id="rId2" Type="http://schemas.openxmlformats.org/officeDocument/2006/relationships/hyperlink" Target="dokumenty/registrace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dokumenty/nov&#225;%20&#382;&#225;dost.docx" TargetMode="External"/><Relationship Id="rId5" Type="http://schemas.openxmlformats.org/officeDocument/2006/relationships/hyperlink" Target="dokumenty/e-mail.docx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lokalni-topeniste.cz/" TargetMode="External"/><Relationship Id="rId9" Type="http://schemas.openxmlformats.org/officeDocument/2006/relationships/hyperlink" Target="https://portal.msk.cz/aplikace/kotliky2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lni-topeniste.msk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lokalni-topeniste.msk.cz/kontakty" TargetMode="External"/><Relationship Id="rId4" Type="http://schemas.openxmlformats.org/officeDocument/2006/relationships/hyperlink" Target="mailto:kotliky@msk.c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dokumenty/Odho&#345;&#237;vac&#237;_kotel.pdf" TargetMode="External"/><Relationship Id="rId3" Type="http://schemas.openxmlformats.org/officeDocument/2006/relationships/hyperlink" Target="file:///\\nas\ku\11_RRK\_2014+\KOTL&#205;KOV&#201;%20DOTACE\PREZENTACE\Semin&#225;&#345;%20pro%20ob&#269;any%202017\dokumenty\OOO-doklad_o_kontrole_tech_stavu-20170412.docx" TargetMode="External"/><Relationship Id="rId7" Type="http://schemas.openxmlformats.org/officeDocument/2006/relationships/hyperlink" Target="dokumenty/Proho&#345;&#237;vac&#237;_kote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dokumenty/Zply&#328;ovac&#237;_kotel.pdf" TargetMode="External"/><Relationship Id="rId5" Type="http://schemas.openxmlformats.org/officeDocument/2006/relationships/hyperlink" Target="http://www.aptt.cz/opravneni-ozo.php" TargetMode="External"/><Relationship Id="rId4" Type="http://schemas.openxmlformats.org/officeDocument/2006/relationships/hyperlink" Target="https://lokalni-topeniste.msk.cz/odkaz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kumenty/znehodnoceni%20(2)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dokumenty/likvidace.docx" TargetMode="External"/><Relationship Id="rId4" Type="http://schemas.openxmlformats.org/officeDocument/2006/relationships/hyperlink" Target="dokumenty/znehodnocen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021120" y="3014569"/>
            <a:ext cx="6767513" cy="2130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/>
            </a:r>
            <a:br>
              <a:rPr lang="cs-CZ" altLang="cs-CZ" sz="2800" b="1" dirty="0" smtClean="0">
                <a:solidFill>
                  <a:schemeClr val="tx1"/>
                </a:solidFill>
              </a:rPr>
            </a:b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   </a:t>
            </a:r>
            <a:r>
              <a:rPr lang="cs-CZ" altLang="cs-CZ" sz="3100" b="1" dirty="0" smtClean="0">
                <a:solidFill>
                  <a:schemeClr val="tx1"/>
                </a:solidFill>
              </a:rPr>
              <a:t>Kotlíkové dotace v MSK – 2. výzva</a:t>
            </a:r>
            <a:r>
              <a:rPr lang="cs-CZ" altLang="cs-CZ" sz="3100" dirty="0" smtClean="0">
                <a:solidFill>
                  <a:schemeClr val="tx1"/>
                </a:solidFill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</a:rPr>
              <a:t/>
            </a:r>
            <a:br>
              <a:rPr lang="cs-CZ" altLang="cs-CZ" sz="2800" dirty="0" smtClean="0">
                <a:solidFill>
                  <a:schemeClr val="tx1"/>
                </a:solidFill>
              </a:rPr>
            </a:br>
            <a:r>
              <a:rPr lang="cs-CZ" altLang="cs-CZ" sz="2800" dirty="0" smtClean="0">
                <a:solidFill>
                  <a:schemeClr val="tx1"/>
                </a:solidFill>
              </a:rPr>
              <a:t/>
            </a:r>
            <a:br>
              <a:rPr lang="cs-CZ" altLang="cs-CZ" sz="2800" dirty="0" smtClean="0">
                <a:solidFill>
                  <a:schemeClr val="tx1"/>
                </a:solidFill>
              </a:rPr>
            </a:br>
            <a:endParaRPr lang="cs-CZ" altLang="cs-CZ" sz="2800" dirty="0" smtClean="0">
              <a:solidFill>
                <a:schemeClr val="tx1"/>
              </a:solidFill>
            </a:endParaRP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632700" y="5754688"/>
            <a:ext cx="1060450" cy="215900"/>
          </a:xfrm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26" y="779030"/>
            <a:ext cx="2440871" cy="2453346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58102" y="5708748"/>
            <a:ext cx="474942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04" y="4079782"/>
            <a:ext cx="4538029" cy="253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8" y="962024"/>
            <a:ext cx="6176962" cy="600075"/>
          </a:xfrm>
        </p:spPr>
        <p:txBody>
          <a:bodyPr/>
          <a:lstStyle/>
          <a:p>
            <a:r>
              <a:rPr lang="cs-CZ" sz="2000" b="1" dirty="0">
                <a:solidFill>
                  <a:schemeClr val="tx1"/>
                </a:solidFill>
              </a:rPr>
              <a:t>Seznam technologií a výrobků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8" y="1657349"/>
            <a:ext cx="8229600" cy="40116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Výčet podporovaných zařízení je uveden v Seznamu technologií a výrobků pro 2. výzvu kotlíkových dotací - </a:t>
            </a:r>
            <a:r>
              <a:rPr lang="cs-CZ" sz="1800" b="1" dirty="0">
                <a:hlinkClick r:id="rId2"/>
              </a:rPr>
              <a:t>https://svt.sfzp.cz</a:t>
            </a:r>
            <a:r>
              <a:rPr lang="cs-CZ" sz="1800" b="1" dirty="0" smtClean="0">
                <a:hlinkClick r:id="rId2"/>
              </a:rPr>
              <a:t>/</a:t>
            </a:r>
            <a:r>
              <a:rPr lang="cs-CZ" sz="1800" b="1" dirty="0" smtClean="0"/>
              <a:t>.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Tento seznam je veden Státním fondem Životního prostředí.</a:t>
            </a:r>
          </a:p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Nový zdroj tepla, který si pořídíte v rámci kotlíkové dotace, musí být v tomto seznamu uveden a má přidělen SVT kód.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338" y="4114690"/>
            <a:ext cx="8296275" cy="1554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s-CZ" sz="1800" i="0" u="sng" dirty="0"/>
              <a:t>Nejčastější </a:t>
            </a:r>
            <a:r>
              <a:rPr lang="cs-CZ" sz="1800" i="0" u="sng" dirty="0" smtClean="0"/>
              <a:t>nedostatky:</a:t>
            </a:r>
            <a:r>
              <a:rPr lang="cs-CZ" sz="1800" i="0" dirty="0" smtClean="0"/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0" dirty="0" smtClean="0"/>
              <a:t>Nepodporovaný </a:t>
            </a:r>
            <a:r>
              <a:rPr lang="cs-CZ" sz="1800" i="0" dirty="0"/>
              <a:t>typ zdroje tepla (není </a:t>
            </a:r>
            <a:r>
              <a:rPr lang="cs-CZ" sz="1800" i="0" dirty="0" smtClean="0"/>
              <a:t>uveden v </a:t>
            </a:r>
            <a:r>
              <a:rPr lang="cs-CZ" sz="1800" i="0" dirty="0"/>
              <a:t>SVT seznamu</a:t>
            </a:r>
            <a:r>
              <a:rPr lang="cs-CZ" sz="1800" i="0" dirty="0" smtClean="0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i="0" dirty="0" smtClean="0"/>
              <a:t>Nedostatečný </a:t>
            </a:r>
            <a:r>
              <a:rPr lang="cs-CZ" sz="1800" i="0" dirty="0"/>
              <a:t>objem akumulační </a:t>
            </a:r>
            <a:r>
              <a:rPr lang="cs-CZ" sz="1800" i="0" dirty="0" smtClean="0"/>
              <a:t>nádrže.</a:t>
            </a:r>
          </a:p>
          <a:p>
            <a:pPr algn="just"/>
            <a:r>
              <a:rPr lang="cs-CZ" sz="1800" kern="50" dirty="0">
                <a:ea typeface="Droid Sans"/>
                <a:cs typeface="Lohit Hindi"/>
              </a:rPr>
              <a:t>Výše uvedené nedostatky jsou důvodem pro zamítnutí nebo nevyplacení dotace</a:t>
            </a:r>
            <a:r>
              <a:rPr lang="cs-CZ" sz="1800" kern="50" dirty="0" smtClean="0">
                <a:ea typeface="Droid Sans"/>
                <a:cs typeface="Lohit Hindi"/>
              </a:rPr>
              <a:t>.</a:t>
            </a:r>
            <a:endParaRPr lang="cs-CZ" sz="1800" kern="50" dirty="0">
              <a:ea typeface="Droid Sans"/>
              <a:cs typeface="Lohit Hind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22" y="5523248"/>
            <a:ext cx="2104254" cy="1196629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V="1">
            <a:off x="6573022" y="5523248"/>
            <a:ext cx="2104254" cy="1196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573022" y="5523248"/>
            <a:ext cx="2104254" cy="1196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285" y="875764"/>
            <a:ext cx="8484371" cy="526815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Způsobilé výdaje k novému zdroji tepla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Stavební </a:t>
            </a:r>
            <a:r>
              <a:rPr lang="cs-CZ" sz="1800" dirty="0">
                <a:solidFill>
                  <a:schemeClr val="tx1"/>
                </a:solidFill>
              </a:rPr>
              <a:t>práce, dodávky a </a:t>
            </a:r>
            <a:r>
              <a:rPr lang="cs-CZ" sz="1800" dirty="0" smtClean="0">
                <a:solidFill>
                  <a:schemeClr val="tx1"/>
                </a:solidFill>
              </a:rPr>
              <a:t>služby na: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lvl="0" algn="just"/>
            <a:r>
              <a:rPr lang="cs-CZ" sz="1800" dirty="0" smtClean="0">
                <a:solidFill>
                  <a:schemeClr val="tx1"/>
                </a:solidFill>
              </a:rPr>
              <a:t>realizaci </a:t>
            </a:r>
            <a:r>
              <a:rPr lang="cs-CZ" sz="1800" dirty="0">
                <a:solidFill>
                  <a:schemeClr val="tx1"/>
                </a:solidFill>
              </a:rPr>
              <a:t>kotle na pevná </a:t>
            </a:r>
            <a:r>
              <a:rPr lang="cs-CZ" sz="1800" dirty="0" smtClean="0">
                <a:solidFill>
                  <a:schemeClr val="tx1"/>
                </a:solidFill>
              </a:rPr>
              <a:t>paliva/tepelného čerpadla/kondenzačního plynového kotle,</a:t>
            </a:r>
          </a:p>
          <a:p>
            <a:pPr lvl="0" algn="just"/>
            <a:r>
              <a:rPr lang="cs-CZ" sz="1800" dirty="0" smtClean="0">
                <a:solidFill>
                  <a:schemeClr val="tx1"/>
                </a:solidFill>
              </a:rPr>
              <a:t>úpravu </a:t>
            </a:r>
            <a:r>
              <a:rPr lang="cs-CZ" sz="1800" dirty="0">
                <a:solidFill>
                  <a:schemeClr val="tx1"/>
                </a:solidFill>
              </a:rPr>
              <a:t>spalinových cest,</a:t>
            </a:r>
          </a:p>
          <a:p>
            <a:pPr lvl="0" algn="just"/>
            <a:r>
              <a:rPr lang="cs-CZ" sz="1800" dirty="0" smtClean="0">
                <a:solidFill>
                  <a:schemeClr val="tx1"/>
                </a:solidFill>
              </a:rPr>
              <a:t>novou otopnou soustavu </a:t>
            </a:r>
            <a:r>
              <a:rPr lang="cs-CZ" sz="1800" dirty="0">
                <a:solidFill>
                  <a:schemeClr val="tx1"/>
                </a:solidFill>
              </a:rPr>
              <a:t>nebo </a:t>
            </a:r>
            <a:r>
              <a:rPr lang="cs-CZ" sz="1800" dirty="0" smtClean="0">
                <a:solidFill>
                  <a:schemeClr val="tx1"/>
                </a:solidFill>
              </a:rPr>
              <a:t>úpravu </a:t>
            </a:r>
            <a:r>
              <a:rPr lang="cs-CZ" sz="1800" dirty="0">
                <a:solidFill>
                  <a:schemeClr val="tx1"/>
                </a:solidFill>
              </a:rPr>
              <a:t>stávající otopné soustavy,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</a:rPr>
              <a:t>p</a:t>
            </a:r>
            <a:r>
              <a:rPr lang="cs-CZ" sz="1800" dirty="0" smtClean="0">
                <a:solidFill>
                  <a:schemeClr val="tx1"/>
                </a:solidFill>
              </a:rPr>
              <a:t>ořízení a instalaci </a:t>
            </a:r>
            <a:r>
              <a:rPr lang="cs-CZ" sz="1800" dirty="0">
                <a:solidFill>
                  <a:schemeClr val="tx1"/>
                </a:solidFill>
              </a:rPr>
              <a:t>akumulační nádoby nebo kombinovaného </a:t>
            </a:r>
            <a:r>
              <a:rPr lang="cs-CZ" sz="1800" dirty="0" smtClean="0">
                <a:solidFill>
                  <a:schemeClr val="tx1"/>
                </a:solidFill>
              </a:rPr>
              <a:t>bojleru 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(napojený na kotel), </a:t>
            </a:r>
            <a:endParaRPr lang="cs-CZ" sz="1800" dirty="0">
              <a:solidFill>
                <a:schemeClr val="tx1"/>
              </a:solidFill>
            </a:endParaRPr>
          </a:p>
          <a:p>
            <a:pPr lvl="0" algn="just"/>
            <a:r>
              <a:rPr lang="cs-CZ" sz="1800" dirty="0">
                <a:solidFill>
                  <a:schemeClr val="tx1"/>
                </a:solidFill>
              </a:rPr>
              <a:t>náklady na zkoušky nebo testy související s uváděním majetku do stavu způsobilého k </a:t>
            </a:r>
            <a:r>
              <a:rPr lang="cs-CZ" sz="1800" dirty="0" smtClean="0">
                <a:solidFill>
                  <a:schemeClr val="tx1"/>
                </a:solidFill>
              </a:rPr>
              <a:t>užívání, </a:t>
            </a:r>
          </a:p>
          <a:p>
            <a:pPr lvl="0" algn="just"/>
            <a:r>
              <a:rPr lang="cs-CZ" sz="1800" dirty="0" smtClean="0">
                <a:solidFill>
                  <a:schemeClr val="tx1"/>
                </a:solidFill>
              </a:rPr>
              <a:t>náklady </a:t>
            </a:r>
            <a:r>
              <a:rPr lang="cs-CZ" sz="1800" dirty="0">
                <a:solidFill>
                  <a:schemeClr val="tx1"/>
                </a:solidFill>
              </a:rPr>
              <a:t>na projektovou dokumentaci.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/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Výdaje jsou způsobilé od 15. 7. 2015 do 13. 12. 2019</a:t>
            </a:r>
            <a:r>
              <a:rPr lang="cs-CZ" sz="1600" b="1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cs-CZ" sz="1600" dirty="0">
              <a:solidFill>
                <a:schemeClr val="tx1"/>
              </a:solidFill>
            </a:endParaRP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729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6699" y="807793"/>
            <a:ext cx="5869173" cy="556401"/>
          </a:xfrm>
        </p:spPr>
        <p:txBody>
          <a:bodyPr/>
          <a:lstStyle/>
          <a:p>
            <a:pPr algn="l"/>
            <a:r>
              <a:rPr lang="cs-CZ" sz="2800" b="1" dirty="0" smtClean="0">
                <a:solidFill>
                  <a:srgbClr val="C00000"/>
                </a:solidFill>
              </a:rPr>
              <a:t>Výše dotace</a:t>
            </a:r>
            <a:endParaRPr lang="cs-CZ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94746"/>
              </p:ext>
            </p:extLst>
          </p:nvPr>
        </p:nvGraphicFramePr>
        <p:xfrm>
          <a:off x="195943" y="1447800"/>
          <a:ext cx="8763001" cy="4038600"/>
        </p:xfrm>
        <a:graphic>
          <a:graphicData uri="http://schemas.openxmlformats.org/drawingml/2006/table">
            <a:tbl>
              <a:tblPr/>
              <a:tblGrid>
                <a:gridCol w="3183789"/>
                <a:gridCol w="818689"/>
                <a:gridCol w="1298370"/>
                <a:gridCol w="960604"/>
                <a:gridCol w="1023175"/>
                <a:gridCol w="1478374"/>
              </a:tblGrid>
              <a:tr h="13093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nového zdroje tepla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Míra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podpory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dotace za kotel                 (Kč)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Navýšení 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prioritní oblasti (Kč)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příspěvek MSK (Kč)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příspěvek obcí 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7065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Tepelná čerpadla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7 500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Seznam </a:t>
                      </a:r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spolufinancujících obcí pro 2. </a:t>
                      </a:r>
                      <a:r>
                        <a:rPr lang="cs-CZ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kolo.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7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Kotle na biomasu - samočinná dodávka paliva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33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Kotle na biomasu - ruční dodávka paliva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6583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Plynové kondenzační kotle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420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Kombinované kotle na uhlí a biomasu - samočinná dodávka paliva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42900" y="5652655"/>
            <a:ext cx="87179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hlinkClick r:id="rId3" action="ppaction://hlinkfile"/>
              </a:rPr>
              <a:t>Seznam prioritních obcí </a:t>
            </a:r>
            <a:r>
              <a:rPr lang="cs-CZ" sz="1600" dirty="0" smtClean="0"/>
              <a:t>a </a:t>
            </a:r>
            <a:r>
              <a:rPr lang="cs-CZ" sz="1600" b="1" dirty="0" smtClean="0">
                <a:hlinkClick r:id="rId4" action="ppaction://hlinkfile"/>
              </a:rPr>
              <a:t>seznam spolufinancujících obcí </a:t>
            </a:r>
            <a:r>
              <a:rPr lang="cs-CZ" sz="1600" b="1" dirty="0" smtClean="0"/>
              <a:t> </a:t>
            </a:r>
            <a:r>
              <a:rPr lang="cs-CZ" sz="1600" dirty="0" smtClean="0"/>
              <a:t>je uveden na webových </a:t>
            </a:r>
            <a:r>
              <a:rPr lang="cs-CZ" sz="1600" dirty="0"/>
              <a:t>stránkách </a:t>
            </a:r>
            <a:r>
              <a:rPr lang="cs-CZ" sz="1600" dirty="0">
                <a:hlinkClick r:id="rId5"/>
              </a:rPr>
              <a:t>https://lokalni-topeniste.msk.cz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9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70012"/>
            <a:ext cx="8229600" cy="5256152"/>
          </a:xfrm>
        </p:spPr>
        <p:txBody>
          <a:bodyPr/>
          <a:lstStyle/>
          <a:p>
            <a:endParaRPr lang="cs-CZ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Příklad č. 1:</a:t>
            </a:r>
            <a:r>
              <a:rPr lang="cs-CZ" sz="1600" dirty="0" smtClean="0">
                <a:solidFill>
                  <a:schemeClr val="tx1"/>
                </a:solidFill>
              </a:rPr>
              <a:t> Tepelné čerpadlo (veškeré náklady 270.000,00 Kč, místo realizace Ostrava)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Výpočet dotace: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EU:  80% (216.000,00; max. limit 120.000,00) = </a:t>
            </a:r>
            <a:r>
              <a:rPr lang="cs-CZ" sz="1600" b="1" dirty="0" smtClean="0">
                <a:solidFill>
                  <a:schemeClr val="tx1"/>
                </a:solidFill>
              </a:rPr>
              <a:t>120.000,00 Kč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EU: Prioritní území (Ostrava – ANO) = </a:t>
            </a:r>
            <a:r>
              <a:rPr lang="cs-CZ" sz="1600" b="1" dirty="0" smtClean="0">
                <a:solidFill>
                  <a:schemeClr val="tx1"/>
                </a:solidFill>
              </a:rPr>
              <a:t>7.500,00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Kraj:   = </a:t>
            </a:r>
            <a:r>
              <a:rPr lang="cs-CZ" sz="1600" b="1" dirty="0" smtClean="0">
                <a:solidFill>
                  <a:schemeClr val="tx1"/>
                </a:solidFill>
              </a:rPr>
              <a:t>7.500,00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Obec (Ostrava přispěje 10.000,00) = </a:t>
            </a:r>
            <a:r>
              <a:rPr lang="cs-CZ" sz="1600" b="1" dirty="0" smtClean="0">
                <a:solidFill>
                  <a:schemeClr val="tx1"/>
                </a:solidFill>
              </a:rPr>
              <a:t>10.000,00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Dotace celkem: </a:t>
            </a:r>
            <a:r>
              <a:rPr lang="cs-CZ" sz="1600" b="1" dirty="0" smtClean="0">
                <a:solidFill>
                  <a:schemeClr val="tx1"/>
                </a:solidFill>
              </a:rPr>
              <a:t>145.000,00 Kč</a:t>
            </a:r>
          </a:p>
          <a:p>
            <a:pPr>
              <a:buFontTx/>
              <a:buChar char="-"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</a:rPr>
              <a:t>Příklad č. 2: </a:t>
            </a:r>
            <a:r>
              <a:rPr lang="cs-CZ" sz="1600" dirty="0" smtClean="0">
                <a:solidFill>
                  <a:schemeClr val="tx1"/>
                </a:solidFill>
              </a:rPr>
              <a:t>Plynový kotel (veškeré náklady 100.000,00 </a:t>
            </a:r>
            <a:r>
              <a:rPr lang="cs-CZ" sz="1600" dirty="0">
                <a:solidFill>
                  <a:schemeClr val="tx1"/>
                </a:solidFill>
              </a:rPr>
              <a:t>K</a:t>
            </a:r>
            <a:r>
              <a:rPr lang="cs-CZ" sz="1600" dirty="0" smtClean="0">
                <a:solidFill>
                  <a:schemeClr val="tx1"/>
                </a:solidFill>
              </a:rPr>
              <a:t>č, místo realizace Bílá)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Vý</a:t>
            </a:r>
            <a:r>
              <a:rPr lang="cs-CZ" sz="1600" dirty="0">
                <a:solidFill>
                  <a:schemeClr val="tx1"/>
                </a:solidFill>
              </a:rPr>
              <a:t>počet dotace</a:t>
            </a:r>
            <a:r>
              <a:rPr lang="cs-CZ" sz="16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EU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600" dirty="0" smtClean="0">
                <a:solidFill>
                  <a:schemeClr val="tx1"/>
                </a:solidFill>
              </a:rPr>
              <a:t>75% (75.000,00; max. limit 95.000,00 - OK) </a:t>
            </a:r>
            <a:r>
              <a:rPr lang="cs-CZ" sz="1600" dirty="0">
                <a:solidFill>
                  <a:schemeClr val="tx1"/>
                </a:solidFill>
              </a:rPr>
              <a:t>= </a:t>
            </a:r>
            <a:r>
              <a:rPr lang="cs-CZ" sz="1600" b="1" dirty="0" smtClean="0">
                <a:solidFill>
                  <a:schemeClr val="tx1"/>
                </a:solidFill>
              </a:rPr>
              <a:t>75.000,00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Kč</a:t>
            </a:r>
            <a:endParaRPr lang="cs-CZ" sz="16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EU: Prioritní území (Bílá – NE) </a:t>
            </a:r>
            <a:r>
              <a:rPr lang="cs-CZ" sz="1600" dirty="0">
                <a:solidFill>
                  <a:schemeClr val="tx1"/>
                </a:solidFill>
              </a:rPr>
              <a:t>= </a:t>
            </a:r>
            <a:r>
              <a:rPr lang="cs-CZ" sz="1600" b="1" dirty="0" smtClean="0">
                <a:solidFill>
                  <a:schemeClr val="tx1"/>
                </a:solidFill>
              </a:rPr>
              <a:t>0,00 </a:t>
            </a:r>
            <a:r>
              <a:rPr lang="cs-CZ" sz="1600" b="1" dirty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Kraj: = </a:t>
            </a:r>
            <a:r>
              <a:rPr lang="cs-CZ" sz="1600" b="1" dirty="0">
                <a:solidFill>
                  <a:schemeClr val="tx1"/>
                </a:solidFill>
              </a:rPr>
              <a:t>7.500,00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Obec </a:t>
            </a:r>
            <a:r>
              <a:rPr lang="cs-CZ" sz="1600" dirty="0" smtClean="0">
                <a:solidFill>
                  <a:schemeClr val="tx1"/>
                </a:solidFill>
              </a:rPr>
              <a:t>(Bílá nepřispěje) </a:t>
            </a:r>
            <a:r>
              <a:rPr lang="cs-CZ" sz="1600" dirty="0">
                <a:solidFill>
                  <a:schemeClr val="tx1"/>
                </a:solidFill>
              </a:rPr>
              <a:t>= </a:t>
            </a:r>
            <a:r>
              <a:rPr lang="cs-CZ" sz="1600" b="1" dirty="0" smtClean="0">
                <a:solidFill>
                  <a:schemeClr val="tx1"/>
                </a:solidFill>
              </a:rPr>
              <a:t>0,00 </a:t>
            </a:r>
            <a:r>
              <a:rPr lang="cs-CZ" sz="1600" b="1" dirty="0">
                <a:solidFill>
                  <a:schemeClr val="tx1"/>
                </a:solidFill>
              </a:rPr>
              <a:t>Kč</a:t>
            </a:r>
          </a:p>
          <a:p>
            <a:pPr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Dotace celkem: </a:t>
            </a:r>
            <a:r>
              <a:rPr lang="cs-CZ" sz="1600" b="1" dirty="0" smtClean="0">
                <a:solidFill>
                  <a:schemeClr val="tx1"/>
                </a:solidFill>
              </a:rPr>
              <a:t>82.500,00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Kč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8" y="886087"/>
            <a:ext cx="4838700" cy="55721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</a:rPr>
              <a:t>Předložení </a:t>
            </a:r>
            <a:r>
              <a:rPr lang="cs-CZ" sz="2800" b="1" dirty="0" smtClean="0">
                <a:solidFill>
                  <a:srgbClr val="C00000"/>
                </a:solidFill>
              </a:rPr>
              <a:t>žádosti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8" y="1419487"/>
            <a:ext cx="8229600" cy="471461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Na výměnu jednoho zdroje tepla je možné </a:t>
            </a:r>
            <a:r>
              <a:rPr lang="cs-CZ" sz="1800" u="sng" dirty="0" smtClean="0">
                <a:solidFill>
                  <a:schemeClr val="tx1"/>
                </a:solidFill>
              </a:rPr>
              <a:t>zaregistrovat</a:t>
            </a:r>
            <a:r>
              <a:rPr lang="cs-CZ" sz="1800" dirty="0" smtClean="0">
                <a:solidFill>
                  <a:schemeClr val="tx1"/>
                </a:solidFill>
              </a:rPr>
              <a:t> a podat pouze </a:t>
            </a:r>
            <a:r>
              <a:rPr lang="cs-CZ" sz="1800" u="sng" dirty="0">
                <a:solidFill>
                  <a:schemeClr val="tx1"/>
                </a:solidFill>
              </a:rPr>
              <a:t>jednu</a:t>
            </a:r>
            <a:r>
              <a:rPr lang="cs-CZ" sz="1800" dirty="0">
                <a:solidFill>
                  <a:schemeClr val="tx1"/>
                </a:solidFill>
              </a:rPr>
              <a:t> žádost o dotaci. Vlastník více rodinných domů nebo bytových jednotek může podat žádost ke každému z nich.</a:t>
            </a:r>
          </a:p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Příjem žádostí bude </a:t>
            </a:r>
            <a:r>
              <a:rPr lang="cs-CZ" sz="1800" b="1" dirty="0" smtClean="0">
                <a:solidFill>
                  <a:schemeClr val="tx1"/>
                </a:solidFill>
              </a:rPr>
              <a:t>pouze elektronicky od 5</a:t>
            </a:r>
            <a:r>
              <a:rPr lang="cs-CZ" sz="1800" b="1" dirty="0">
                <a:solidFill>
                  <a:schemeClr val="tx1"/>
                </a:solidFill>
              </a:rPr>
              <a:t>. 9. 2017 </a:t>
            </a:r>
            <a:r>
              <a:rPr lang="cs-CZ" sz="1800" b="1" dirty="0" smtClean="0">
                <a:solidFill>
                  <a:schemeClr val="tx1"/>
                </a:solidFill>
              </a:rPr>
              <a:t>od </a:t>
            </a:r>
            <a:r>
              <a:rPr lang="cs-CZ" sz="1800" b="1" dirty="0">
                <a:solidFill>
                  <a:schemeClr val="tx1"/>
                </a:solidFill>
              </a:rPr>
              <a:t>10:00 </a:t>
            </a:r>
            <a:r>
              <a:rPr lang="cs-CZ" sz="1800" b="1" dirty="0" smtClean="0">
                <a:solidFill>
                  <a:schemeClr val="tx1"/>
                </a:solidFill>
              </a:rPr>
              <a:t>hod.</a:t>
            </a:r>
            <a:endParaRPr lang="cs-CZ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Nejpozdější termín ukončení příjmu žádostí je </a:t>
            </a:r>
            <a:r>
              <a:rPr lang="cs-CZ" sz="1800" b="1" dirty="0" smtClean="0">
                <a:solidFill>
                  <a:schemeClr val="tx1"/>
                </a:solidFill>
              </a:rPr>
              <a:t>31</a:t>
            </a:r>
            <a:r>
              <a:rPr lang="cs-CZ" sz="1800" b="1" dirty="0">
                <a:solidFill>
                  <a:schemeClr val="tx1"/>
                </a:solidFill>
              </a:rPr>
              <a:t>. 12. 2018</a:t>
            </a:r>
            <a:r>
              <a:rPr lang="cs-CZ" sz="1800" dirty="0">
                <a:solidFill>
                  <a:schemeClr val="tx1"/>
                </a:solidFill>
              </a:rPr>
              <a:t> do 11:00 </a:t>
            </a:r>
            <a:r>
              <a:rPr lang="cs-CZ" sz="1800" dirty="0" smtClean="0">
                <a:solidFill>
                  <a:schemeClr val="tx1"/>
                </a:solidFill>
              </a:rPr>
              <a:t>hod. nebo automaticky po přijetí 10.000 ks žádostí.</a:t>
            </a:r>
          </a:p>
          <a:p>
            <a:pPr algn="just">
              <a:lnSpc>
                <a:spcPct val="15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Od elektronického podání žádosti je nezbytné fyzicky podepsanou žádost vč. příloh doložit do 10 pracovních dnů osobně nebo poštou (</a:t>
            </a:r>
            <a:r>
              <a:rPr lang="cs-CZ" sz="1800" dirty="0" smtClean="0">
                <a:solidFill>
                  <a:schemeClr val="tx1"/>
                </a:solidFill>
                <a:hlinkClick r:id="rId2" action="ppaction://hlinkfile"/>
              </a:rPr>
              <a:t>obálka</a:t>
            </a:r>
            <a:r>
              <a:rPr lang="cs-CZ" sz="1800" dirty="0" smtClean="0">
                <a:solidFill>
                  <a:schemeClr val="tx1"/>
                </a:solidFill>
              </a:rPr>
              <a:t>) na KÚ MSK v úředních hodinách.</a:t>
            </a:r>
          </a:p>
          <a:p>
            <a:pPr algn="just"/>
            <a:endParaRPr lang="cs-CZ" sz="1400" b="1" dirty="0" smtClean="0">
              <a:solidFill>
                <a:schemeClr val="tx1"/>
              </a:solidFill>
            </a:endParaRPr>
          </a:p>
          <a:p>
            <a:pPr lvl="0"/>
            <a:endParaRPr lang="cs-CZ" sz="1400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8" y="4924425"/>
            <a:ext cx="299473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14389"/>
            <a:ext cx="5947551" cy="557212"/>
          </a:xfrm>
        </p:spPr>
        <p:txBody>
          <a:bodyPr/>
          <a:lstStyle/>
          <a:p>
            <a:r>
              <a:rPr lang="cs-CZ" sz="2800" b="1" dirty="0">
                <a:solidFill>
                  <a:schemeClr val="tx1"/>
                </a:solidFill>
              </a:rPr>
              <a:t>Požadované dokumenty</a:t>
            </a:r>
            <a:r>
              <a:rPr lang="cs-CZ" sz="2800" b="1" dirty="0" smtClean="0">
                <a:solidFill>
                  <a:schemeClr val="tx1"/>
                </a:solidFill>
              </a:rPr>
              <a:t>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649788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Originální žádost vygenerovaná </a:t>
            </a:r>
            <a:r>
              <a:rPr lang="cs-CZ" sz="2000" dirty="0">
                <a:solidFill>
                  <a:schemeClr val="tx1"/>
                </a:solidFill>
              </a:rPr>
              <a:t>a vytištěná z </a:t>
            </a:r>
            <a:r>
              <a:rPr lang="cs-CZ" sz="2000" dirty="0" smtClean="0">
                <a:solidFill>
                  <a:schemeClr val="tx1"/>
                </a:solidFill>
              </a:rPr>
              <a:t>aplikace, </a:t>
            </a:r>
            <a:r>
              <a:rPr lang="cs-CZ" sz="20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2000" u="sng" dirty="0">
                <a:solidFill>
                  <a:schemeClr val="tx1"/>
                </a:solidFill>
                <a:hlinkClick r:id="rId2"/>
              </a:rPr>
              <a:t>://kotliky.msk.cz</a:t>
            </a:r>
            <a:r>
              <a:rPr lang="cs-CZ" sz="20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2000" u="sng" dirty="0" smtClean="0">
                <a:solidFill>
                  <a:schemeClr val="tx1"/>
                </a:solidFill>
              </a:rPr>
              <a:t>. </a:t>
            </a:r>
            <a:endParaRPr lang="cs-CZ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Smlouva nebo potvrzení z banky o vedení běžného účtu </a:t>
            </a:r>
            <a:r>
              <a:rPr lang="cs-CZ" sz="2000" i="1" dirty="0" smtClean="0">
                <a:solidFill>
                  <a:schemeClr val="tx1"/>
                </a:solidFill>
              </a:rPr>
              <a:t>(účet musí být výhradně na žadatele).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Fotodokumentace </a:t>
            </a:r>
            <a:r>
              <a:rPr lang="cs-CZ" sz="2000" dirty="0">
                <a:solidFill>
                  <a:schemeClr val="tx1"/>
                </a:solidFill>
              </a:rPr>
              <a:t>původního kotle napojeného na otopnou soustavu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komínové těleso.</a:t>
            </a:r>
            <a:endParaRPr lang="cs-CZ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Doklad o kontrole technického stavu a provozu původního </a:t>
            </a:r>
            <a:r>
              <a:rPr lang="cs-CZ" sz="2000" dirty="0" smtClean="0">
                <a:solidFill>
                  <a:schemeClr val="tx1"/>
                </a:solidFill>
              </a:rPr>
              <a:t>kotle. </a:t>
            </a:r>
            <a:endParaRPr lang="cs-CZ" sz="2000" i="1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  <a:hlinkClick r:id="rId3" action="ppaction://hlinkfile"/>
              </a:rPr>
              <a:t>Souhlas </a:t>
            </a:r>
            <a:r>
              <a:rPr lang="cs-CZ" sz="2000" dirty="0">
                <a:solidFill>
                  <a:schemeClr val="tx1"/>
                </a:solidFill>
                <a:hlinkClick r:id="rId3" action="ppaction://hlinkfile"/>
              </a:rPr>
              <a:t>s realizací dílčího </a:t>
            </a:r>
            <a:r>
              <a:rPr lang="cs-CZ" sz="2000" dirty="0" smtClean="0">
                <a:solidFill>
                  <a:schemeClr val="tx1"/>
                </a:solidFill>
                <a:hlinkClick r:id="rId3" action="ppaction://hlinkfile"/>
              </a:rPr>
              <a:t>projektu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Plná moc (notářsky nebo úředně ověřená) pro pověřenou osobu </a:t>
            </a:r>
            <a:r>
              <a:rPr lang="cs-CZ" sz="2000" i="1" dirty="0" smtClean="0">
                <a:solidFill>
                  <a:schemeClr val="tx1"/>
                </a:solidFill>
              </a:rPr>
              <a:t>(pokud žádost podepisuje někdo jiný než žadatel).</a:t>
            </a:r>
            <a:endParaRPr lang="cs-CZ" sz="2000" i="1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Čestné </a:t>
            </a:r>
            <a:r>
              <a:rPr lang="cs-CZ" sz="2000" dirty="0">
                <a:solidFill>
                  <a:schemeClr val="tx1"/>
                </a:solidFill>
              </a:rPr>
              <a:t>prohlášení o bezdlužnosti vůči statutárnímu městu </a:t>
            </a:r>
            <a:r>
              <a:rPr lang="cs-CZ" sz="2000" dirty="0" smtClean="0">
                <a:solidFill>
                  <a:schemeClr val="tx1"/>
                </a:solidFill>
              </a:rPr>
              <a:t>Ostrava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i="1" dirty="0" smtClean="0">
                <a:solidFill>
                  <a:schemeClr val="tx1"/>
                </a:solidFill>
              </a:rPr>
              <a:t>(pouze při realizaci na území Statutárního města Ostravy).</a:t>
            </a:r>
            <a:endParaRPr lang="cs-CZ" sz="2000" i="1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590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79982"/>
            <a:ext cx="6181771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Kontrola a schválení žádosti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651" y="1648568"/>
            <a:ext cx="8608979" cy="436086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Kontrola žádosti a jejich příloh – výzva k doplnění do 15 dní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(e-mail/telefon)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Žádosti splňující všechny podmínky schvaluje rada kraje na nejbližším zasedání 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://www.msk.cz/</a:t>
            </a:r>
            <a:r>
              <a:rPr lang="cs-CZ" sz="2000" dirty="0" err="1">
                <a:solidFill>
                  <a:schemeClr val="tx1"/>
                </a:solidFill>
                <a:hlinkClick r:id="rId2"/>
              </a:rPr>
              <a:t>cz</a:t>
            </a:r>
            <a:r>
              <a:rPr lang="cs-CZ" sz="2000" dirty="0">
                <a:solidFill>
                  <a:schemeClr val="tx1"/>
                </a:solidFill>
                <a:hlinkClick r:id="rId2"/>
              </a:rPr>
              <a:t>/terminy-schuzi-rady-kraje-31785</a:t>
            </a:r>
            <a:r>
              <a:rPr lang="cs-CZ" sz="20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Výsledky budou zveřejněny na webových stránkách: </a:t>
            </a:r>
            <a:r>
              <a:rPr lang="cs-CZ" sz="20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://</a:t>
            </a:r>
            <a:r>
              <a:rPr lang="cs-CZ" sz="2000" dirty="0" smtClean="0">
                <a:solidFill>
                  <a:schemeClr val="tx1"/>
                </a:solidFill>
                <a:hlinkClick r:id="rId3"/>
              </a:rPr>
              <a:t>lokalni-topeniste.msk.cz/node/77</a:t>
            </a:r>
            <a:r>
              <a:rPr lang="cs-CZ" sz="2000" dirty="0" smtClean="0">
                <a:solidFill>
                  <a:schemeClr val="tx1"/>
                </a:solidFill>
              </a:rPr>
              <a:t>, zároveň bude žadatel  informován e-mailem.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Realizace a předložení vyúčtování </a:t>
            </a:r>
            <a:r>
              <a:rPr lang="cs-CZ" sz="2000" b="1" dirty="0" smtClean="0">
                <a:solidFill>
                  <a:schemeClr val="tx1"/>
                </a:solidFill>
              </a:rPr>
              <a:t>– do 13. 12. 2019.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495" y="4819200"/>
            <a:ext cx="2585055" cy="6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744" y="995949"/>
            <a:ext cx="8433881" cy="5229518"/>
          </a:xfrm>
          <a:solidFill>
            <a:srgbClr val="FFC000"/>
          </a:solidFill>
        </p:spPr>
        <p:txBody>
          <a:bodyPr/>
          <a:lstStyle/>
          <a:p>
            <a:pPr marL="0" indent="0" algn="just">
              <a:buNone/>
            </a:pPr>
            <a:r>
              <a:rPr lang="cs-CZ" sz="2400" u="sng" dirty="0">
                <a:solidFill>
                  <a:schemeClr val="tx1"/>
                </a:solidFill>
              </a:rPr>
              <a:t>Nejčastější </a:t>
            </a:r>
            <a:r>
              <a:rPr lang="cs-CZ" sz="2400" u="sng" dirty="0" smtClean="0">
                <a:solidFill>
                  <a:schemeClr val="tx1"/>
                </a:solidFill>
              </a:rPr>
              <a:t>nedostatky: </a:t>
            </a:r>
          </a:p>
          <a:p>
            <a:pPr marL="0" indent="0" algn="just">
              <a:buNone/>
            </a:pPr>
            <a:endParaRPr lang="cs-CZ" sz="14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Předložení pouze fyzické žádosti (před termínem, v </a:t>
            </a:r>
            <a:r>
              <a:rPr lang="cs-CZ" sz="2000" dirty="0" smtClean="0">
                <a:solidFill>
                  <a:schemeClr val="tx1"/>
                </a:solidFill>
              </a:rPr>
              <a:t>termínu,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po </a:t>
            </a:r>
            <a:r>
              <a:rPr lang="cs-CZ" sz="2000" dirty="0">
                <a:solidFill>
                  <a:schemeClr val="tx1"/>
                </a:solidFill>
              </a:rPr>
              <a:t>ukončení příjmu </a:t>
            </a:r>
            <a:r>
              <a:rPr lang="cs-CZ" sz="2000" dirty="0" smtClean="0">
                <a:solidFill>
                  <a:schemeClr val="tx1"/>
                </a:solidFill>
              </a:rPr>
              <a:t>žádostí).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Nedoložení fyzické žádosti (pouze registrace v aplikaci).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Doložení žádosti s registračním číslem nevytištěné z aplikace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(lze doplnit).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Doložení nepodepsané žádosti (lze doplnit).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Žádost podepsal někdo jiný, ale není doloženo pověření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(lze doplnit).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Bankovní účet není na jméno žadatele (lze doplnit).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Žadatel není vlastníkem/spoluvlastníkem nemovitosti.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Původní kotel není nebo již byl zlikvidován a není fotodokumentace.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cs-CZ" sz="16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cs-CZ" sz="1400" dirty="0" smtClean="0">
              <a:solidFill>
                <a:schemeClr val="tx1"/>
              </a:solidFill>
            </a:endParaRP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476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427" y="899437"/>
            <a:ext cx="5422258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Finanční vyúčtování dotace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27" y="1456649"/>
            <a:ext cx="8229600" cy="4620301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Po ukončení realizace dílčího projektu je příjemce povinen zpracovat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a </a:t>
            </a:r>
            <a:r>
              <a:rPr lang="cs-CZ" sz="1800" dirty="0">
                <a:solidFill>
                  <a:schemeClr val="tx1"/>
                </a:solidFill>
              </a:rPr>
              <a:t>předložit poskytovateli závěrečné vyúčtování celého realizovaného dílčího </a:t>
            </a:r>
            <a:r>
              <a:rPr lang="cs-CZ" sz="1800" dirty="0" smtClean="0">
                <a:solidFill>
                  <a:schemeClr val="tx1"/>
                </a:solidFill>
              </a:rPr>
              <a:t>projektu. Nejpozději do </a:t>
            </a:r>
            <a:r>
              <a:rPr lang="cs-CZ" sz="1800" b="1" dirty="0" smtClean="0">
                <a:solidFill>
                  <a:schemeClr val="tx1"/>
                </a:solidFill>
              </a:rPr>
              <a:t>13. 12. 2019.</a:t>
            </a:r>
          </a:p>
          <a:p>
            <a:pPr marL="0" indent="0" algn="just">
              <a:buNone/>
            </a:pPr>
            <a:endParaRPr lang="cs-CZ" sz="2000" b="1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800" b="1" u="sng" dirty="0" smtClean="0">
                <a:solidFill>
                  <a:schemeClr val="tx1"/>
                </a:solidFill>
              </a:rPr>
              <a:t>Požadované doklady:</a:t>
            </a:r>
          </a:p>
          <a:p>
            <a:pPr lvl="0" algn="just">
              <a:spcAft>
                <a:spcPts val="1200"/>
              </a:spcAft>
            </a:pPr>
            <a:r>
              <a:rPr lang="cs-CZ" sz="1800" b="1" dirty="0" smtClean="0">
                <a:solidFill>
                  <a:schemeClr val="tx1"/>
                </a:solidFill>
                <a:hlinkClick r:id="rId2" action="ppaction://hlinkfile"/>
              </a:rPr>
              <a:t>Finanční </a:t>
            </a:r>
            <a:r>
              <a:rPr lang="cs-CZ" sz="1800" b="1" dirty="0">
                <a:solidFill>
                  <a:schemeClr val="tx1"/>
                </a:solidFill>
                <a:hlinkClick r:id="rId2" action="ppaction://hlinkfile"/>
              </a:rPr>
              <a:t>vyúčtování dílčího projektu</a:t>
            </a:r>
            <a:r>
              <a:rPr lang="cs-CZ" sz="1800" dirty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- seznam účetních dokladů </a:t>
            </a:r>
            <a:r>
              <a:rPr lang="cs-CZ" sz="1800" dirty="0"/>
              <a:t>– </a:t>
            </a:r>
            <a:r>
              <a:rPr lang="cs-CZ" sz="1800" b="1" dirty="0">
                <a:solidFill>
                  <a:schemeClr val="tx1"/>
                </a:solidFill>
              </a:rPr>
              <a:t>originál s podpisem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cs-CZ" sz="1800" b="1" dirty="0" smtClean="0">
                <a:solidFill>
                  <a:schemeClr val="tx1"/>
                </a:solidFill>
              </a:rPr>
              <a:t>Účetní </a:t>
            </a:r>
            <a:r>
              <a:rPr lang="cs-CZ" sz="1800" b="1" dirty="0">
                <a:solidFill>
                  <a:schemeClr val="tx1"/>
                </a:solidFill>
              </a:rPr>
              <a:t>doklady</a:t>
            </a:r>
            <a:r>
              <a:rPr lang="cs-CZ" sz="1800" dirty="0">
                <a:solidFill>
                  <a:schemeClr val="tx1"/>
                </a:solidFill>
              </a:rPr>
              <a:t> za zrealizované práce, dodávky a </a:t>
            </a:r>
            <a:r>
              <a:rPr lang="cs-CZ" sz="1800" dirty="0" smtClean="0">
                <a:solidFill>
                  <a:schemeClr val="tx1"/>
                </a:solidFill>
              </a:rPr>
              <a:t>služby, </a:t>
            </a:r>
            <a:r>
              <a:rPr lang="cs-CZ" sz="1800" u="sng" dirty="0" smtClean="0">
                <a:solidFill>
                  <a:schemeClr val="tx1"/>
                </a:solidFill>
              </a:rPr>
              <a:t>nutné </a:t>
            </a:r>
            <a:r>
              <a:rPr lang="cs-CZ" sz="1800" u="sng" dirty="0">
                <a:solidFill>
                  <a:schemeClr val="tx1"/>
                </a:solidFill>
              </a:rPr>
              <a:t>rozepsat na jednotlivé položky</a:t>
            </a:r>
            <a:r>
              <a:rPr lang="cs-CZ" sz="1800" dirty="0">
                <a:solidFill>
                  <a:schemeClr val="tx1"/>
                </a:solidFill>
              </a:rPr>
              <a:t>.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647700" indent="-285750" algn="just"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Originály účetních dokladů </a:t>
            </a:r>
            <a:r>
              <a:rPr lang="cs-CZ" sz="1800" b="1" dirty="0">
                <a:solidFill>
                  <a:schemeClr val="tx1"/>
                </a:solidFill>
              </a:rPr>
              <a:t>musí být označeny </a:t>
            </a:r>
            <a:r>
              <a:rPr lang="cs-CZ" sz="1800" dirty="0">
                <a:solidFill>
                  <a:schemeClr val="tx1"/>
                </a:solidFill>
              </a:rPr>
              <a:t>názvem a číslem projektu kraje, </a:t>
            </a:r>
            <a:r>
              <a:rPr lang="cs-CZ" sz="1800" dirty="0" smtClean="0">
                <a:solidFill>
                  <a:schemeClr val="tx1"/>
                </a:solidFill>
              </a:rPr>
              <a:t>tj. </a:t>
            </a:r>
            <a:r>
              <a:rPr lang="cs-CZ" sz="1800" dirty="0">
                <a:solidFill>
                  <a:schemeClr val="tx1"/>
                </a:solidFill>
              </a:rPr>
              <a:t>„</a:t>
            </a:r>
            <a:r>
              <a:rPr lang="cs-CZ" sz="1800" b="1" dirty="0">
                <a:solidFill>
                  <a:schemeClr val="tx1"/>
                </a:solidFill>
              </a:rPr>
              <a:t>Kotlíkové dotace v Moravskoslezském kraji – 2. výzva</a:t>
            </a:r>
            <a:r>
              <a:rPr lang="cs-CZ" sz="1800" dirty="0" smtClean="0">
                <a:solidFill>
                  <a:schemeClr val="tx1"/>
                </a:solidFill>
              </a:rPr>
              <a:t>“, </a:t>
            </a:r>
            <a:r>
              <a:rPr lang="cs-CZ" sz="1800" b="1" dirty="0" err="1" smtClean="0">
                <a:solidFill>
                  <a:schemeClr val="tx1"/>
                </a:solidFill>
              </a:rPr>
              <a:t>reg</a:t>
            </a:r>
            <a:r>
              <a:rPr lang="cs-CZ" sz="1800" b="1" dirty="0">
                <a:solidFill>
                  <a:schemeClr val="tx1"/>
                </a:solidFill>
              </a:rPr>
              <a:t>. č. „</a:t>
            </a:r>
            <a:r>
              <a:rPr lang="cs-CZ" sz="1800" b="1" dirty="0" smtClean="0">
                <a:solidFill>
                  <a:schemeClr val="tx1"/>
                </a:solidFill>
              </a:rPr>
              <a:t>CZ.05.2.32/0.0/0.0/17_067/0005161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(doplní dodavatel, příjemce</a:t>
            </a:r>
            <a:r>
              <a:rPr lang="cs-CZ" sz="1800" dirty="0" smtClean="0">
                <a:solidFill>
                  <a:schemeClr val="tx1"/>
                </a:solidFill>
              </a:rPr>
              <a:t>). </a:t>
            </a:r>
          </a:p>
          <a:p>
            <a:pPr marL="647700" indent="-285750" algn="just">
              <a:buFont typeface="Courier New" panose="02070309020205020404" pitchFamily="49" charset="0"/>
              <a:buChar char="o"/>
            </a:pPr>
            <a:r>
              <a:rPr lang="cs-CZ" sz="1800" dirty="0" smtClean="0">
                <a:solidFill>
                  <a:schemeClr val="tx1"/>
                </a:solidFill>
              </a:rPr>
              <a:t>Účetní </a:t>
            </a:r>
            <a:r>
              <a:rPr lang="cs-CZ" sz="1800" dirty="0">
                <a:solidFill>
                  <a:schemeClr val="tx1"/>
                </a:solidFill>
              </a:rPr>
              <a:t>doklady </a:t>
            </a:r>
            <a:r>
              <a:rPr lang="cs-CZ" sz="1800" u="sng" dirty="0">
                <a:solidFill>
                  <a:schemeClr val="tx1"/>
                </a:solidFill>
              </a:rPr>
              <a:t>by měly být vystaveny</a:t>
            </a:r>
            <a:r>
              <a:rPr lang="x-none" sz="1800" dirty="0">
                <a:solidFill>
                  <a:schemeClr val="tx1"/>
                </a:solidFill>
              </a:rPr>
              <a:t> </a:t>
            </a:r>
            <a:r>
              <a:rPr lang="cs-CZ" sz="1800" dirty="0">
                <a:solidFill>
                  <a:schemeClr val="tx1"/>
                </a:solidFill>
              </a:rPr>
              <a:t>na žadatele.</a:t>
            </a:r>
          </a:p>
          <a:p>
            <a:pPr marL="0" indent="0">
              <a:buNone/>
            </a:pPr>
            <a:endParaRPr lang="cs-CZ" sz="1400" i="1" dirty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77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848" y="949912"/>
            <a:ext cx="8229600" cy="444123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2000" dirty="0">
                <a:solidFill>
                  <a:schemeClr val="tx1"/>
                </a:solidFill>
              </a:rPr>
              <a:t>Informace o plnění uvedeném na faktuře musí obsahovat </a:t>
            </a:r>
            <a:r>
              <a:rPr lang="cs-CZ" sz="2000" dirty="0" smtClean="0">
                <a:solidFill>
                  <a:schemeClr val="tx1"/>
                </a:solidFill>
              </a:rPr>
              <a:t>následující:</a:t>
            </a:r>
          </a:p>
          <a:p>
            <a:pPr lvl="0" algn="just"/>
            <a:r>
              <a:rPr lang="cs-CZ" sz="2000" dirty="0" smtClean="0">
                <a:solidFill>
                  <a:schemeClr val="tx1"/>
                </a:solidFill>
              </a:rPr>
              <a:t>specifikaci </a:t>
            </a:r>
            <a:r>
              <a:rPr lang="cs-CZ" sz="2000" dirty="0">
                <a:solidFill>
                  <a:schemeClr val="tx1"/>
                </a:solidFill>
              </a:rPr>
              <a:t>a náklady na nový </a:t>
            </a:r>
            <a:r>
              <a:rPr lang="cs-CZ" sz="2000" b="1" dirty="0">
                <a:solidFill>
                  <a:schemeClr val="tx1"/>
                </a:solidFill>
              </a:rPr>
              <a:t>zdroj tepla</a:t>
            </a:r>
            <a:r>
              <a:rPr lang="cs-CZ" sz="2000" dirty="0" smtClean="0">
                <a:solidFill>
                  <a:schemeClr val="tx1"/>
                </a:solidFill>
              </a:rPr>
              <a:t>, (</a:t>
            </a:r>
            <a:r>
              <a:rPr lang="cs-CZ" sz="2000" i="1" dirty="0" smtClean="0">
                <a:solidFill>
                  <a:schemeClr val="tx1"/>
                </a:solidFill>
              </a:rPr>
              <a:t>např. kotel </a:t>
            </a:r>
            <a:r>
              <a:rPr lang="cs-CZ" sz="2000" i="1" dirty="0" err="1" smtClean="0">
                <a:solidFill>
                  <a:schemeClr val="tx1"/>
                </a:solidFill>
              </a:rPr>
              <a:t>Vitodens</a:t>
            </a:r>
            <a:r>
              <a:rPr lang="cs-CZ" sz="2000" i="1" dirty="0" smtClean="0">
                <a:solidFill>
                  <a:schemeClr val="tx1"/>
                </a:solidFill>
              </a:rPr>
              <a:t> 100-W, B1HA-19 56.318,00 Kč; montáž a zprovoznění 2.500,00 Kč; drobný materiál pro připojení dle dodacího listu 12.658,00 Kč; doprava 600,00 Kč</a:t>
            </a:r>
            <a:r>
              <a:rPr lang="cs-CZ" sz="2000" dirty="0" smtClean="0">
                <a:solidFill>
                  <a:schemeClr val="tx1"/>
                </a:solidFill>
              </a:rPr>
              <a:t>),</a:t>
            </a:r>
          </a:p>
          <a:p>
            <a:pPr lvl="0" algn="just"/>
            <a:r>
              <a:rPr lang="cs-CZ" sz="2000" dirty="0" smtClean="0">
                <a:solidFill>
                  <a:schemeClr val="tx1"/>
                </a:solidFill>
              </a:rPr>
              <a:t>specifikaci a náklady opatření na </a:t>
            </a:r>
            <a:r>
              <a:rPr lang="cs-CZ" sz="2000" b="1" dirty="0" smtClean="0">
                <a:solidFill>
                  <a:schemeClr val="tx1"/>
                </a:solidFill>
              </a:rPr>
              <a:t>otopné soustavě</a:t>
            </a:r>
            <a:r>
              <a:rPr lang="cs-CZ" sz="2000" dirty="0" smtClean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cs-CZ" sz="2000" dirty="0" smtClean="0">
                <a:solidFill>
                  <a:schemeClr val="tx1"/>
                </a:solidFill>
              </a:rPr>
              <a:t>specifikaci </a:t>
            </a:r>
            <a:r>
              <a:rPr lang="cs-CZ" sz="2000" dirty="0">
                <a:solidFill>
                  <a:schemeClr val="tx1"/>
                </a:solidFill>
              </a:rPr>
              <a:t>a náklady na úpravy </a:t>
            </a:r>
            <a:r>
              <a:rPr lang="cs-CZ" sz="2000" b="1" dirty="0">
                <a:solidFill>
                  <a:schemeClr val="tx1"/>
                </a:solidFill>
              </a:rPr>
              <a:t>spalinových cest</a:t>
            </a:r>
            <a:r>
              <a:rPr lang="cs-CZ" sz="2000" dirty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cs-CZ" sz="2000" dirty="0">
                <a:solidFill>
                  <a:schemeClr val="tx1"/>
                </a:solidFill>
              </a:rPr>
              <a:t>specifikaci a náklady na úpravu </a:t>
            </a:r>
            <a:r>
              <a:rPr lang="cs-CZ" sz="2000" b="1" dirty="0">
                <a:solidFill>
                  <a:schemeClr val="tx1"/>
                </a:solidFill>
              </a:rPr>
              <a:t>kotelny</a:t>
            </a:r>
            <a:r>
              <a:rPr lang="cs-CZ" sz="2000" dirty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cs-CZ" sz="2000" dirty="0">
                <a:solidFill>
                  <a:schemeClr val="tx1"/>
                </a:solidFill>
              </a:rPr>
              <a:t>specifikaci a náklady na </a:t>
            </a:r>
            <a:r>
              <a:rPr lang="cs-CZ" sz="2000" b="1" dirty="0">
                <a:solidFill>
                  <a:schemeClr val="tx1"/>
                </a:solidFill>
              </a:rPr>
              <a:t>akumulační nádobu</a:t>
            </a:r>
            <a:r>
              <a:rPr lang="cs-CZ" sz="2000" dirty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cs-CZ" sz="2000" dirty="0">
                <a:solidFill>
                  <a:schemeClr val="tx1"/>
                </a:solidFill>
              </a:rPr>
              <a:t>specifikaci a náklady na neveřejnou část </a:t>
            </a:r>
            <a:r>
              <a:rPr lang="cs-CZ" sz="2000" b="1" dirty="0">
                <a:solidFill>
                  <a:schemeClr val="tx1"/>
                </a:solidFill>
              </a:rPr>
              <a:t>plynové přípojky</a:t>
            </a:r>
            <a:r>
              <a:rPr lang="cs-CZ" sz="2000" dirty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cs-CZ" sz="2000" dirty="0">
                <a:solidFill>
                  <a:schemeClr val="tx1"/>
                </a:solidFill>
              </a:rPr>
              <a:t>celkové náklady plnění.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 </a:t>
            </a:r>
            <a:endParaRPr lang="cs-CZ" sz="2000" i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54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7" y="1084263"/>
            <a:ext cx="8161491" cy="55721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</a:rPr>
              <a:t>Kdo může žádat o dotaci?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Na co je dotace určena?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Jaká je výše dotace?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Předložení žádosti</a:t>
            </a:r>
          </a:p>
          <a:p>
            <a:r>
              <a:rPr lang="cs-CZ" sz="2400" dirty="0">
                <a:solidFill>
                  <a:schemeClr val="tx1"/>
                </a:solidFill>
              </a:rPr>
              <a:t>Hodnocení a schválení </a:t>
            </a:r>
            <a:r>
              <a:rPr lang="cs-CZ" sz="2400" dirty="0" smtClean="0">
                <a:solidFill>
                  <a:schemeClr val="tx1"/>
                </a:solidFill>
              </a:rPr>
              <a:t>žádosti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Finanční vyúčtování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Udržitelnost 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Kontroly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Praktická ukázka elektronického </a:t>
            </a:r>
            <a:r>
              <a:rPr lang="cs-CZ" sz="2400" dirty="0">
                <a:solidFill>
                  <a:schemeClr val="tx1"/>
                </a:solidFill>
              </a:rPr>
              <a:t>podání žádosti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013" y="1214258"/>
            <a:ext cx="8336604" cy="5194008"/>
          </a:xfrm>
        </p:spPr>
        <p:txBody>
          <a:bodyPr/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Potvrzení o úhradě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výpis </a:t>
            </a:r>
            <a:r>
              <a:rPr lang="cs-CZ" sz="2000" dirty="0">
                <a:solidFill>
                  <a:schemeClr val="tx1"/>
                </a:solidFill>
              </a:rPr>
              <a:t>z bankovního </a:t>
            </a:r>
            <a:r>
              <a:rPr lang="cs-CZ" sz="2000" dirty="0" smtClean="0">
                <a:solidFill>
                  <a:schemeClr val="tx1"/>
                </a:solidFill>
              </a:rPr>
              <a:t>účtu, příjmový </a:t>
            </a:r>
            <a:r>
              <a:rPr lang="cs-CZ" sz="2000" dirty="0">
                <a:solidFill>
                  <a:schemeClr val="tx1"/>
                </a:solidFill>
              </a:rPr>
              <a:t>pokladní doklad.</a:t>
            </a:r>
            <a:r>
              <a:rPr lang="cs-CZ" sz="2000" dirty="0">
                <a:solidFill>
                  <a:srgbClr val="009900"/>
                </a:solidFill>
              </a:rPr>
              <a:t> </a:t>
            </a:r>
            <a:r>
              <a:rPr lang="cs-CZ" sz="2000" i="1" dirty="0">
                <a:solidFill>
                  <a:schemeClr val="tx1"/>
                </a:solidFill>
              </a:rPr>
              <a:t>Výpis z účtu se dokládá kopií s originálním podpisem žadatele.</a:t>
            </a:r>
          </a:p>
          <a:p>
            <a:pPr lvl="0" algn="just"/>
            <a:r>
              <a:rPr lang="cs-CZ" sz="2000" b="1" dirty="0" smtClean="0">
                <a:solidFill>
                  <a:schemeClr val="tx1"/>
                </a:solidFill>
              </a:rPr>
              <a:t>Fotodokumentace </a:t>
            </a:r>
            <a:r>
              <a:rPr lang="cs-CZ" sz="2000" b="1" dirty="0">
                <a:solidFill>
                  <a:schemeClr val="tx1"/>
                </a:solidFill>
              </a:rPr>
              <a:t>odpojeného a znehodnoceného původního kotle</a:t>
            </a:r>
            <a:r>
              <a:rPr lang="cs-CZ" sz="2000" dirty="0">
                <a:solidFill>
                  <a:schemeClr val="tx1"/>
                </a:solidFill>
              </a:rPr>
              <a:t> na pevná paliva. </a:t>
            </a:r>
          </a:p>
          <a:p>
            <a:pPr lvl="0" algn="just">
              <a:spcBef>
                <a:spcPts val="600"/>
              </a:spcBef>
            </a:pPr>
            <a:r>
              <a:rPr lang="cs-CZ" sz="2000" b="1" dirty="0" smtClean="0">
                <a:hlinkClick r:id="rId2" action="ppaction://hlinkfile"/>
              </a:rPr>
              <a:t>Potvrzení </a:t>
            </a:r>
            <a:r>
              <a:rPr lang="cs-CZ" sz="2000" b="1" dirty="0">
                <a:hlinkClick r:id="rId2" action="ppaction://hlinkfile"/>
              </a:rPr>
              <a:t>o likvidaci původního kotle</a:t>
            </a:r>
            <a:r>
              <a:rPr lang="cs-CZ" sz="2000" dirty="0">
                <a:hlinkClick r:id="rId2" action="ppaction://hlinkfile"/>
              </a:rPr>
              <a:t> </a:t>
            </a:r>
            <a:endParaRPr lang="cs-CZ" sz="2000" dirty="0" smtClean="0"/>
          </a:p>
          <a:p>
            <a:pPr lvl="0" algn="just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Fotodokumentace </a:t>
            </a:r>
            <a:r>
              <a:rPr lang="cs-CZ" sz="2000" b="1" dirty="0">
                <a:solidFill>
                  <a:schemeClr val="tx1"/>
                </a:solidFill>
              </a:rPr>
              <a:t>nově instalovaného zdroje </a:t>
            </a:r>
            <a:r>
              <a:rPr lang="cs-CZ" sz="2000" b="1" dirty="0" smtClean="0">
                <a:solidFill>
                  <a:schemeClr val="tx1"/>
                </a:solidFill>
              </a:rPr>
              <a:t>tepla</a:t>
            </a:r>
          </a:p>
          <a:p>
            <a:pPr lvl="0" algn="just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Doklad </a:t>
            </a:r>
            <a:r>
              <a:rPr lang="cs-CZ" sz="2000" b="1" dirty="0">
                <a:solidFill>
                  <a:schemeClr val="tx1"/>
                </a:solidFill>
              </a:rPr>
              <a:t>o instalaci a uvedení nového zdroje tepla do provozu</a:t>
            </a:r>
            <a:r>
              <a:rPr lang="cs-CZ" sz="2000" dirty="0">
                <a:solidFill>
                  <a:schemeClr val="tx1"/>
                </a:solidFill>
              </a:rPr>
              <a:t>, v případě obnovitelných zdrojů energie vystavený oprávněnou </a:t>
            </a:r>
            <a:r>
              <a:rPr lang="cs-CZ" sz="2000" dirty="0" smtClean="0">
                <a:solidFill>
                  <a:schemeClr val="tx1"/>
                </a:solidFill>
              </a:rPr>
              <a:t>osobou. </a:t>
            </a:r>
            <a:r>
              <a:rPr lang="cs-CZ" sz="2000" i="1" dirty="0">
                <a:solidFill>
                  <a:schemeClr val="tx1"/>
                </a:solidFill>
              </a:rPr>
              <a:t>Po</a:t>
            </a:r>
            <a:r>
              <a:rPr lang="cs-CZ" sz="2000" i="1" dirty="0" smtClean="0">
                <a:solidFill>
                  <a:schemeClr val="tx1"/>
                </a:solidFill>
              </a:rPr>
              <a:t>žadovat certifikát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</a:p>
          <a:p>
            <a:pPr lvl="0" algn="just">
              <a:spcBef>
                <a:spcPts val="6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Protokol </a:t>
            </a:r>
            <a:r>
              <a:rPr lang="cs-CZ" sz="2000" b="1" dirty="0">
                <a:solidFill>
                  <a:schemeClr val="tx1"/>
                </a:solidFill>
              </a:rPr>
              <a:t>o revizi spalinové cesty </a:t>
            </a:r>
            <a:r>
              <a:rPr lang="cs-CZ" sz="2000" dirty="0">
                <a:solidFill>
                  <a:schemeClr val="tx1"/>
                </a:solidFill>
              </a:rPr>
              <a:t>podle vyhlášky č. 34/2016 Sb., o čistění, kontrole a revizi spalinové cesty </a:t>
            </a:r>
            <a:r>
              <a:rPr lang="cs-CZ" sz="2000" dirty="0" smtClean="0">
                <a:solidFill>
                  <a:schemeClr val="tx1"/>
                </a:solidFill>
              </a:rPr>
              <a:t>(vždy, kromě tepelného čerpadla).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Udržitelnost </a:t>
            </a:r>
            <a:endParaRPr lang="cs-CZ" sz="2800" b="1" cap="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765300"/>
            <a:ext cx="8267700" cy="43608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>
                <a:solidFill>
                  <a:schemeClr val="tx1"/>
                </a:solidFill>
              </a:rPr>
              <a:t>Příjemce </a:t>
            </a:r>
            <a:r>
              <a:rPr lang="cs-CZ" sz="2000" dirty="0" smtClean="0">
                <a:solidFill>
                  <a:schemeClr val="tx1"/>
                </a:solidFill>
              </a:rPr>
              <a:t>dotace je povinen po dobu </a:t>
            </a:r>
            <a:r>
              <a:rPr lang="cs-CZ" sz="2000" b="1" dirty="0">
                <a:solidFill>
                  <a:schemeClr val="tx1"/>
                </a:solidFill>
              </a:rPr>
              <a:t>do 31. 12. </a:t>
            </a:r>
            <a:r>
              <a:rPr lang="cs-CZ" sz="2000" b="1" smtClean="0">
                <a:solidFill>
                  <a:schemeClr val="tx1"/>
                </a:solidFill>
              </a:rPr>
              <a:t>2025: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zajistit </a:t>
            </a:r>
            <a:r>
              <a:rPr lang="cs-CZ" sz="2000" dirty="0">
                <a:solidFill>
                  <a:schemeClr val="tx1"/>
                </a:solidFill>
              </a:rPr>
              <a:t>řádný provoz a údržbu nového zdroje </a:t>
            </a:r>
            <a:r>
              <a:rPr lang="cs-CZ" sz="2000" dirty="0" smtClean="0">
                <a:solidFill>
                  <a:schemeClr val="tx1"/>
                </a:solidFill>
              </a:rPr>
              <a:t>tepla,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palovat </a:t>
            </a:r>
            <a:r>
              <a:rPr lang="cs-CZ" sz="2000" dirty="0">
                <a:solidFill>
                  <a:schemeClr val="tx1"/>
                </a:solidFill>
              </a:rPr>
              <a:t>pouze </a:t>
            </a:r>
            <a:r>
              <a:rPr lang="cs-CZ" sz="2000" dirty="0" smtClean="0">
                <a:solidFill>
                  <a:schemeClr val="tx1"/>
                </a:solidFill>
              </a:rPr>
              <a:t>příslušná </a:t>
            </a:r>
            <a:r>
              <a:rPr lang="cs-CZ" sz="2000" dirty="0">
                <a:solidFill>
                  <a:schemeClr val="tx1"/>
                </a:solidFill>
              </a:rPr>
              <a:t>paliva (dle SVT seznamu</a:t>
            </a:r>
            <a:r>
              <a:rPr lang="cs-CZ" sz="2000" dirty="0" smtClean="0">
                <a:solidFill>
                  <a:schemeClr val="tx1"/>
                </a:solidFill>
              </a:rPr>
              <a:t>), </a:t>
            </a:r>
            <a:endParaRPr lang="cs-CZ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realizovat kontrolu </a:t>
            </a:r>
            <a:r>
              <a:rPr lang="cs-CZ" sz="2000" dirty="0">
                <a:solidFill>
                  <a:schemeClr val="tx1"/>
                </a:solidFill>
              </a:rPr>
              <a:t>technického stavu a provozu </a:t>
            </a:r>
            <a:r>
              <a:rPr lang="cs-CZ" sz="2000" dirty="0" smtClean="0">
                <a:solidFill>
                  <a:schemeClr val="tx1"/>
                </a:solidFill>
              </a:rPr>
              <a:t>kotle,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ealizovat periodické kontroly </a:t>
            </a:r>
            <a:r>
              <a:rPr lang="cs-CZ" sz="2000" dirty="0">
                <a:solidFill>
                  <a:schemeClr val="tx1"/>
                </a:solidFill>
              </a:rPr>
              <a:t>spalinových cest, čištění spalinových cest </a:t>
            </a: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spotřebiče paliv.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Příjemce </a:t>
            </a:r>
            <a:r>
              <a:rPr lang="cs-CZ" sz="2000" dirty="0">
                <a:solidFill>
                  <a:schemeClr val="tx1"/>
                </a:solidFill>
              </a:rPr>
              <a:t>je v době udržitelnosti oprávněn vyměnit předmět dotace,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avšak </a:t>
            </a:r>
            <a:r>
              <a:rPr lang="cs-CZ" sz="2000" dirty="0">
                <a:solidFill>
                  <a:schemeClr val="tx1"/>
                </a:solidFill>
              </a:rPr>
              <a:t>pouze za zdroj se stejnými nebo lepšími ekologickými parametry, pokud jde o emise látek znečišťujících ovzduší.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43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14387"/>
            <a:ext cx="4838700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Kontroly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88328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Účelem kontroly je ověření </a:t>
            </a:r>
            <a:r>
              <a:rPr lang="cs-CZ" sz="2000" dirty="0">
                <a:solidFill>
                  <a:schemeClr val="tx1"/>
                </a:solidFill>
              </a:rPr>
              <a:t>správnosti použití poskytnuté dotace, zejména </a:t>
            </a:r>
            <a:r>
              <a:rPr lang="cs-CZ" sz="2000" dirty="0" smtClean="0">
                <a:solidFill>
                  <a:schemeClr val="tx1"/>
                </a:solidFill>
              </a:rPr>
              <a:t>zda byla </a:t>
            </a:r>
            <a:r>
              <a:rPr lang="cs-CZ" sz="2000" dirty="0">
                <a:solidFill>
                  <a:schemeClr val="tx1"/>
                </a:solidFill>
              </a:rPr>
              <a:t>hospodárně a účelně </a:t>
            </a:r>
            <a:r>
              <a:rPr lang="cs-CZ" sz="2000" dirty="0" smtClean="0">
                <a:solidFill>
                  <a:schemeClr val="tx1"/>
                </a:solidFill>
              </a:rPr>
              <a:t>využita.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Kontroly probíhají </a:t>
            </a:r>
            <a:r>
              <a:rPr lang="cs-CZ" sz="2000" dirty="0">
                <a:solidFill>
                  <a:schemeClr val="tx1"/>
                </a:solidFill>
              </a:rPr>
              <a:t>administrativní způsobem nebo fyzicky na místě.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Průběh kontrol na místě: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Termín kontroly je vždy domluven předem (telefonicky, e-mailem).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Zasláno oznámení o kontrole (e-mail/dopis).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Na základě pověření (předkládá kontrolní skupina na místě).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Ověřují se dokumenty, původní/nový zdroj tepla, další vynaložené náklady (bojler, akumulační nádrž, otopná soustava, přípojka, stavební </a:t>
            </a:r>
            <a:r>
              <a:rPr lang="cs-CZ" sz="2000" dirty="0">
                <a:solidFill>
                  <a:schemeClr val="tx1"/>
                </a:solidFill>
              </a:rPr>
              <a:t>úpravy, palivo </a:t>
            </a:r>
            <a:r>
              <a:rPr lang="cs-CZ" sz="2000" dirty="0" smtClean="0">
                <a:solidFill>
                  <a:schemeClr val="tx1"/>
                </a:solidFill>
              </a:rPr>
              <a:t>apod.). </a:t>
            </a:r>
          </a:p>
          <a:p>
            <a:pPr algn="just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74713"/>
            <a:ext cx="8161491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Elektronické podání žádosti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7175"/>
            <a:ext cx="8229600" cy="47117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  <a:hlinkClick r:id="rId2" action="ppaction://hlinkfile"/>
              </a:rPr>
              <a:t>Registrace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chemeClr val="tx1"/>
                </a:solidFill>
                <a:hlinkClick r:id="rId3"/>
              </a:rPr>
              <a:t>kotliky.msk.cz/</a:t>
            </a:r>
            <a:r>
              <a:rPr lang="cs-CZ" sz="2000" dirty="0" smtClean="0">
                <a:solidFill>
                  <a:schemeClr val="tx1"/>
                </a:solidFill>
              </a:rPr>
              <a:t>; dostupné také přes </a:t>
            </a:r>
            <a:r>
              <a:rPr lang="cs-CZ" sz="2000" dirty="0" smtClean="0">
                <a:solidFill>
                  <a:schemeClr val="tx1"/>
                </a:solidFill>
                <a:hlinkClick r:id="rId4"/>
              </a:rPr>
              <a:t>www.lokalni-topeniste.cz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  <a:hlinkClick r:id="rId5" action="ppaction://hlinkfile"/>
              </a:rPr>
              <a:t>Přihlášení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  <a:hlinkClick r:id="rId6" action="ppaction://hlinkfile"/>
              </a:rPr>
              <a:t>Založení nové žádosti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Zpracování a uložení žádosti.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Odeslání – </a:t>
            </a:r>
            <a:r>
              <a:rPr lang="cs-CZ" sz="2000" b="1" dirty="0" smtClean="0">
                <a:solidFill>
                  <a:schemeClr val="tx1"/>
                </a:solidFill>
              </a:rPr>
              <a:t>až 5. 9. 2017 od 10:00, nutnost aktualizace </a:t>
            </a:r>
            <a:r>
              <a:rPr lang="cs-CZ" sz="2000" dirty="0" smtClean="0">
                <a:solidFill>
                  <a:schemeClr val="tx1"/>
                </a:solidFill>
              </a:rPr>
              <a:t>(F5, znovu otevření, šipka v rohu příkazového řádku      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Vygenerování a tisk žádosti.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Přiložení všech relevantních příloh a doručení na KÚ – </a:t>
            </a:r>
            <a:r>
              <a:rPr lang="cs-CZ" sz="2000" dirty="0">
                <a:solidFill>
                  <a:schemeClr val="tx1"/>
                </a:solidFill>
              </a:rPr>
              <a:t>poštou </a:t>
            </a:r>
            <a:r>
              <a:rPr lang="cs-CZ" sz="2000" dirty="0" smtClean="0">
                <a:solidFill>
                  <a:schemeClr val="tx1"/>
                </a:solidFill>
              </a:rPr>
              <a:t>nebo osobně (v nadepsané obálce - </a:t>
            </a:r>
            <a:r>
              <a:rPr lang="cs-CZ" sz="2000" dirty="0">
                <a:solidFill>
                  <a:schemeClr val="tx1"/>
                </a:solidFill>
                <a:hlinkClick r:id="rId7" action="ppaction://hlinkfile"/>
              </a:rPr>
              <a:t>vzor obálky</a:t>
            </a:r>
            <a:r>
              <a:rPr lang="cs-CZ" sz="2000" dirty="0" smtClean="0">
                <a:solidFill>
                  <a:schemeClr val="tx1"/>
                </a:solidFill>
              </a:rPr>
              <a:t>; vzít si </a:t>
            </a:r>
            <a:r>
              <a:rPr lang="cs-CZ" sz="2000" dirty="0" smtClean="0">
                <a:solidFill>
                  <a:schemeClr val="tx1"/>
                </a:solidFill>
                <a:hlinkClick r:id="rId8" action="ppaction://hlinkfile"/>
              </a:rPr>
              <a:t>potvrzení</a:t>
            </a:r>
            <a:r>
              <a:rPr lang="cs-CZ" sz="2000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Test: </a:t>
            </a:r>
            <a:r>
              <a:rPr lang="cs-CZ" sz="1800" i="1" u="sng" dirty="0">
                <a:hlinkClick r:id="rId9"/>
              </a:rPr>
              <a:t>https://portal.msk.cz/aplikace/kotliky2/</a:t>
            </a:r>
            <a:endParaRPr lang="cs-CZ" sz="18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10"/>
          <a:srcRect l="5605" t="146" r="93321" b="98028"/>
          <a:stretch/>
        </p:blipFill>
        <p:spPr bwMode="auto">
          <a:xfrm>
            <a:off x="6311112" y="4055295"/>
            <a:ext cx="315436" cy="314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8" y="969963"/>
            <a:ext cx="4838700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Kotlíkové kontakty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8" y="1625871"/>
            <a:ext cx="8229600" cy="46796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Web: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 </a:t>
            </a:r>
            <a:r>
              <a:rPr lang="cs-CZ" altLang="cs-CZ" sz="1800" b="1" u="sng" dirty="0">
                <a:solidFill>
                  <a:schemeClr val="tx1"/>
                </a:solidFill>
                <a:hlinkClick r:id="rId3"/>
              </a:rPr>
              <a:t>https://lokalni-topeniste.msk.cz</a:t>
            </a:r>
            <a:r>
              <a:rPr lang="cs-CZ" altLang="cs-CZ" sz="1800" b="1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cs-CZ" altLang="cs-CZ" sz="1800" b="1" u="sng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Kontaktní telefon – „Kotlíková linka“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595 622 355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E-mail: </a:t>
            </a:r>
            <a:r>
              <a:rPr lang="cs-CZ" altLang="cs-CZ" sz="1800" b="1" dirty="0" smtClean="0">
                <a:solidFill>
                  <a:schemeClr val="tx1"/>
                </a:solidFill>
                <a:hlinkClick r:id="rId4"/>
              </a:rPr>
              <a:t>kotliky@msk.cz</a:t>
            </a:r>
            <a:endParaRPr lang="cs-CZ" altLang="cs-CZ" sz="1800" b="1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Adresa</a:t>
            </a:r>
            <a:r>
              <a:rPr lang="cs-CZ" altLang="cs-CZ" sz="1800" dirty="0">
                <a:solidFill>
                  <a:schemeClr val="tx1"/>
                </a:solidFill>
              </a:rPr>
              <a:t>:  </a:t>
            </a:r>
            <a:r>
              <a:rPr lang="cs-CZ" altLang="cs-CZ" sz="1800" dirty="0" smtClean="0">
                <a:solidFill>
                  <a:schemeClr val="tx1"/>
                </a:solidFill>
              </a:rPr>
              <a:t>Moravskoslezský </a:t>
            </a:r>
            <a:r>
              <a:rPr lang="cs-CZ" altLang="cs-CZ" sz="1800" dirty="0">
                <a:solidFill>
                  <a:schemeClr val="tx1"/>
                </a:solidFill>
              </a:rPr>
              <a:t>kraj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	Krajský úřad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	Odbor </a:t>
            </a:r>
            <a:r>
              <a:rPr lang="cs-CZ" altLang="cs-CZ" sz="1800" dirty="0">
                <a:solidFill>
                  <a:schemeClr val="tx1"/>
                </a:solidFill>
              </a:rPr>
              <a:t>regionálního rozvoje a cestovního ruchu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	28</a:t>
            </a:r>
            <a:r>
              <a:rPr lang="cs-CZ" altLang="cs-CZ" sz="1800" dirty="0">
                <a:solidFill>
                  <a:schemeClr val="tx1"/>
                </a:solidFill>
              </a:rPr>
              <a:t>. října 117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	702 </a:t>
            </a:r>
            <a:r>
              <a:rPr lang="cs-CZ" altLang="cs-CZ" sz="1800" dirty="0">
                <a:solidFill>
                  <a:schemeClr val="tx1"/>
                </a:solidFill>
              </a:rPr>
              <a:t>18 </a:t>
            </a:r>
            <a:r>
              <a:rPr lang="cs-CZ" altLang="cs-CZ" sz="1800" dirty="0" smtClean="0">
                <a:solidFill>
                  <a:schemeClr val="tx1"/>
                </a:solidFill>
              </a:rPr>
              <a:t>OSTRAVA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Osobní konzultace – „Kotlíková kancelář“ 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A 106 (PO 8:00 – 17:00, </a:t>
            </a:r>
            <a:br>
              <a:rPr lang="cs-CZ" altLang="cs-CZ" sz="1800" b="1" dirty="0" smtClean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ÚT 8:00 – 14:30, ČT 8:00 – 14:30).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cs-CZ" altLang="cs-CZ" sz="1800" b="1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i="1" dirty="0" smtClean="0">
                <a:solidFill>
                  <a:schemeClr val="tx1"/>
                </a:solidFill>
              </a:rPr>
              <a:t>Kontakty na pracovníky:</a:t>
            </a:r>
            <a:r>
              <a:rPr lang="cs-CZ" altLang="cs-CZ" sz="1800" b="1" i="1" dirty="0" smtClean="0">
                <a:solidFill>
                  <a:schemeClr val="tx1"/>
                </a:solidFill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hlinkClick r:id="rId5"/>
              </a:rPr>
              <a:t>https://lokalni-topeniste.msk.cz/kontakty</a:t>
            </a:r>
            <a:endParaRPr lang="cs-CZ" altLang="cs-CZ" sz="1800" b="1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cs-CZ" altLang="cs-CZ" sz="1800" b="1" i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cs-CZ" altLang="cs-CZ" sz="18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8276"/>
            <a:ext cx="8229600" cy="4687888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Děkujeme za pozornost.</a:t>
            </a:r>
          </a:p>
          <a:p>
            <a:pPr marL="0" indent="0" algn="ctr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20" y="3116275"/>
            <a:ext cx="2600325" cy="2454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65" y="3116275"/>
            <a:ext cx="2465222" cy="24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41363"/>
            <a:ext cx="7767638" cy="557212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Úvodní informace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694" y="1200150"/>
            <a:ext cx="8248650" cy="49911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Krajský dotační program bude </a:t>
            </a:r>
            <a:r>
              <a:rPr lang="cs-CZ" sz="1800" b="1" dirty="0" smtClean="0">
                <a:solidFill>
                  <a:schemeClr val="tx1"/>
                </a:solidFill>
              </a:rPr>
              <a:t>vyhlášen 29. června 2017.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Příjem žádostí bude </a:t>
            </a:r>
            <a:r>
              <a:rPr lang="cs-CZ" sz="1800" b="1" dirty="0" smtClean="0">
                <a:solidFill>
                  <a:schemeClr val="tx1"/>
                </a:solidFill>
              </a:rPr>
              <a:t>výhradně elektronicky od 5. 9. 2017 v 10:00 hod.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Ukončení příjmu žádostí bude nejpozději </a:t>
            </a:r>
            <a:r>
              <a:rPr lang="cs-CZ" sz="1800" b="1" dirty="0" smtClean="0">
                <a:solidFill>
                  <a:schemeClr val="tx1"/>
                </a:solidFill>
              </a:rPr>
              <a:t>31. 12. 2018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do 11:00 hod. </a:t>
            </a:r>
            <a:r>
              <a:rPr lang="cs-CZ" sz="1800" dirty="0" smtClean="0">
                <a:solidFill>
                  <a:schemeClr val="tx1"/>
                </a:solidFill>
              </a:rPr>
              <a:t>nebo automaticky po přijetí 10.000 ks žádostí.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Fyzicky se musí podepsaná žádost vč. příloh doložit do 10 pracovních dnů od elektronického podání osobně nebo poštou na Krajský úřad Moravskoslezského kraje.</a:t>
            </a:r>
          </a:p>
          <a:p>
            <a:pPr marL="3619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**************************************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sz="1800" dirty="0" smtClean="0">
                <a:solidFill>
                  <a:schemeClr val="tx1"/>
                </a:solidFill>
              </a:rPr>
              <a:t>Finanční alokace výzvy je celkem 1.005.480.000,- Kč:</a:t>
            </a:r>
          </a:p>
          <a:p>
            <a:pPr marL="542925" indent="-180975" algn="just">
              <a:spcBef>
                <a:spcPts val="600"/>
              </a:spcBef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příspěvek EU je </a:t>
            </a:r>
            <a:r>
              <a:rPr lang="cs-CZ" sz="1800" b="1" dirty="0" smtClean="0">
                <a:solidFill>
                  <a:schemeClr val="tx1"/>
                </a:solidFill>
              </a:rPr>
              <a:t>891.480.000 Kč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542925" indent="-180975" algn="just">
              <a:spcBef>
                <a:spcPts val="600"/>
              </a:spcBef>
              <a:spcAft>
                <a:spcPts val="0"/>
              </a:spcAft>
              <a:buFont typeface="Tahoma" panose="020B0604030504040204" pitchFamily="34" charset="0"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prostředky na příspěvek kraje </a:t>
            </a:r>
            <a:r>
              <a:rPr lang="cs-CZ" sz="1800" dirty="0">
                <a:solidFill>
                  <a:schemeClr val="tx1"/>
                </a:solidFill>
              </a:rPr>
              <a:t>67.500.000 Kč 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542925" indent="-180975" algn="just">
              <a:spcBef>
                <a:spcPts val="600"/>
              </a:spcBef>
              <a:spcAft>
                <a:spcPts val="1200"/>
              </a:spcAft>
              <a:buFont typeface="Tahoma" panose="020B0604030504040204" pitchFamily="34" charset="0"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prostředky na příspěvek </a:t>
            </a:r>
            <a:r>
              <a:rPr lang="cs-CZ" sz="1800" dirty="0">
                <a:solidFill>
                  <a:schemeClr val="tx1"/>
                </a:solidFill>
              </a:rPr>
              <a:t>obcí 46.500. </a:t>
            </a:r>
            <a:r>
              <a:rPr lang="cs-CZ" sz="1800" dirty="0" smtClean="0">
                <a:solidFill>
                  <a:schemeClr val="tx1"/>
                </a:solidFill>
              </a:rPr>
              <a:t>000 Kč</a:t>
            </a:r>
          </a:p>
          <a:p>
            <a:pPr marL="36195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Předpokládaný </a:t>
            </a:r>
            <a:r>
              <a:rPr lang="cs-CZ" sz="1800" dirty="0">
                <a:solidFill>
                  <a:schemeClr val="tx1"/>
                </a:solidFill>
              </a:rPr>
              <a:t>počet </a:t>
            </a:r>
            <a:r>
              <a:rPr lang="cs-CZ" sz="1800" dirty="0" smtClean="0">
                <a:solidFill>
                  <a:schemeClr val="tx1"/>
                </a:solidFill>
              </a:rPr>
              <a:t>podpořených </a:t>
            </a:r>
            <a:r>
              <a:rPr lang="cs-CZ" sz="1800" dirty="0">
                <a:solidFill>
                  <a:schemeClr val="tx1"/>
                </a:solidFill>
              </a:rPr>
              <a:t>žádosti je přes </a:t>
            </a:r>
            <a:r>
              <a:rPr lang="cs-CZ" sz="1800" b="1" dirty="0" smtClean="0">
                <a:solidFill>
                  <a:schemeClr val="tx1"/>
                </a:solidFill>
              </a:rPr>
              <a:t>8.600 </a:t>
            </a:r>
            <a:r>
              <a:rPr lang="cs-CZ" sz="1800" b="1" dirty="0">
                <a:solidFill>
                  <a:schemeClr val="tx1"/>
                </a:solidFill>
              </a:rPr>
              <a:t>ks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8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1800" b="1" dirty="0" smtClean="0">
                <a:solidFill>
                  <a:schemeClr val="tx1"/>
                </a:solidFill>
              </a:rPr>
              <a:t>  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7" y="969963"/>
            <a:ext cx="6181771" cy="55721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</a:rPr>
              <a:t>Vymezení příjemců </a:t>
            </a:r>
            <a:r>
              <a:rPr lang="cs-CZ" sz="2800" b="1" dirty="0" smtClean="0">
                <a:solidFill>
                  <a:srgbClr val="C00000"/>
                </a:solidFill>
              </a:rPr>
              <a:t>dotace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187" y="1527175"/>
            <a:ext cx="8526073" cy="4998316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Příjemci dotace budou výhradně </a:t>
            </a:r>
            <a:r>
              <a:rPr lang="cs-CZ" sz="2000" b="1" dirty="0" smtClean="0">
                <a:solidFill>
                  <a:schemeClr val="tx1"/>
                </a:solidFill>
              </a:rPr>
              <a:t>fyzické osoby, </a:t>
            </a:r>
            <a:r>
              <a:rPr lang="cs-CZ" sz="2000" dirty="0" smtClean="0">
                <a:solidFill>
                  <a:schemeClr val="tx1"/>
                </a:solidFill>
              </a:rPr>
              <a:t>nevztahuje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se na </a:t>
            </a:r>
            <a:r>
              <a:rPr lang="cs-CZ" sz="2000" u="sng" dirty="0" smtClean="0">
                <a:solidFill>
                  <a:schemeClr val="tx1"/>
                </a:solidFill>
              </a:rPr>
              <a:t>OSVČ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Rodinným </a:t>
            </a:r>
            <a:r>
              <a:rPr lang="cs-CZ" sz="2000" dirty="0">
                <a:solidFill>
                  <a:schemeClr val="tx1"/>
                </a:solidFill>
              </a:rPr>
              <a:t>domem se </a:t>
            </a:r>
            <a:r>
              <a:rPr lang="cs-CZ" sz="2000" dirty="0" smtClean="0">
                <a:solidFill>
                  <a:schemeClr val="tx1"/>
                </a:solidFill>
              </a:rPr>
              <a:t>rozumí </a:t>
            </a:r>
            <a:r>
              <a:rPr lang="cs-CZ" sz="2000" b="1" dirty="0">
                <a:solidFill>
                  <a:schemeClr val="tx1"/>
                </a:solidFill>
              </a:rPr>
              <a:t>stavba </a:t>
            </a:r>
            <a:r>
              <a:rPr lang="cs-CZ" sz="2000" b="1" dirty="0" smtClean="0">
                <a:solidFill>
                  <a:schemeClr val="tx1"/>
                </a:solidFill>
              </a:rPr>
              <a:t>pro bydlení,</a:t>
            </a:r>
            <a:r>
              <a:rPr lang="cs-CZ" sz="2000" dirty="0" smtClean="0">
                <a:solidFill>
                  <a:schemeClr val="tx1"/>
                </a:solidFill>
              </a:rPr>
              <a:t> kde jsou evidovány </a:t>
            </a:r>
            <a:r>
              <a:rPr lang="cs-CZ" sz="2000" b="1" dirty="0" smtClean="0">
                <a:solidFill>
                  <a:schemeClr val="tx1"/>
                </a:solidFill>
              </a:rPr>
              <a:t>nejvýše </a:t>
            </a:r>
            <a:r>
              <a:rPr lang="cs-CZ" sz="2000" b="1" u="sng" dirty="0" smtClean="0">
                <a:solidFill>
                  <a:schemeClr val="tx1"/>
                </a:solidFill>
              </a:rPr>
              <a:t>tři </a:t>
            </a:r>
            <a:r>
              <a:rPr lang="cs-CZ" sz="2000" b="1" u="sng" dirty="0">
                <a:solidFill>
                  <a:schemeClr val="tx1"/>
                </a:solidFill>
              </a:rPr>
              <a:t>samostatné byty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vykazuje nejvýše </a:t>
            </a:r>
            <a:r>
              <a:rPr lang="cs-CZ" sz="2000" dirty="0">
                <a:solidFill>
                  <a:schemeClr val="tx1"/>
                </a:solidFill>
              </a:rPr>
              <a:t>dvě nadzemní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jedno podzemní </a:t>
            </a:r>
            <a:r>
              <a:rPr lang="cs-CZ" sz="2000" dirty="0" smtClean="0">
                <a:solidFill>
                  <a:schemeClr val="tx1"/>
                </a:solidFill>
              </a:rPr>
              <a:t>podlaží a </a:t>
            </a:r>
            <a:r>
              <a:rPr lang="cs-CZ" sz="2000" dirty="0">
                <a:solidFill>
                  <a:schemeClr val="tx1"/>
                </a:solidFill>
              </a:rPr>
              <a:t>podkroví. Za rodinný dům je </a:t>
            </a:r>
            <a:r>
              <a:rPr lang="cs-CZ" sz="2000" dirty="0" smtClean="0">
                <a:solidFill>
                  <a:schemeClr val="tx1"/>
                </a:solidFill>
              </a:rPr>
              <a:t>považován </a:t>
            </a:r>
            <a:r>
              <a:rPr lang="cs-CZ" sz="2000" dirty="0">
                <a:solidFill>
                  <a:schemeClr val="tx1"/>
                </a:solidFill>
              </a:rPr>
              <a:t>také</a:t>
            </a:r>
            <a:r>
              <a:rPr lang="cs-CZ" sz="2000" b="1" dirty="0">
                <a:solidFill>
                  <a:schemeClr val="tx1"/>
                </a:solidFill>
              </a:rPr>
              <a:t> bytový dům, </a:t>
            </a:r>
            <a:r>
              <a:rPr lang="cs-CZ" sz="2000" dirty="0">
                <a:solidFill>
                  <a:schemeClr val="tx1"/>
                </a:solidFill>
              </a:rPr>
              <a:t>v němž jsou </a:t>
            </a:r>
            <a:r>
              <a:rPr lang="cs-CZ" sz="2000" b="1" dirty="0" smtClean="0">
                <a:solidFill>
                  <a:schemeClr val="tx1"/>
                </a:solidFill>
              </a:rPr>
              <a:t>nejvýše </a:t>
            </a:r>
            <a:r>
              <a:rPr lang="cs-CZ" sz="2000" b="1" u="sng" dirty="0" smtClean="0">
                <a:solidFill>
                  <a:schemeClr val="tx1"/>
                </a:solidFill>
              </a:rPr>
              <a:t>tři </a:t>
            </a:r>
            <a:r>
              <a:rPr lang="cs-CZ" sz="2000" b="1" u="sng" dirty="0">
                <a:solidFill>
                  <a:schemeClr val="tx1"/>
                </a:solidFill>
              </a:rPr>
              <a:t>samostatné byty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obytná část zemědělské usedlosti (statku), </a:t>
            </a:r>
            <a:r>
              <a:rPr lang="cs-CZ" sz="2000" dirty="0">
                <a:solidFill>
                  <a:schemeClr val="tx1"/>
                </a:solidFill>
              </a:rPr>
              <a:t>která splňuje definici pro byt. 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Výměna kotle v jiných typech staveb není podporována.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4337" y="4800600"/>
            <a:ext cx="8398923" cy="14003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000" i="0" u="sng" dirty="0" smtClean="0"/>
              <a:t>Nejčastější nedostatky</a:t>
            </a:r>
            <a:r>
              <a:rPr lang="cs-CZ" sz="2000" i="0" dirty="0" smtClean="0"/>
              <a:t>: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/>
              <a:t>Změna </a:t>
            </a:r>
            <a:r>
              <a:rPr lang="cs-CZ" sz="2000" i="0" dirty="0"/>
              <a:t>kontaktních údajů (nelze </a:t>
            </a:r>
            <a:r>
              <a:rPr lang="cs-CZ" sz="2000" i="0" dirty="0" smtClean="0"/>
              <a:t>kontaktovat v </a:t>
            </a:r>
            <a:r>
              <a:rPr lang="cs-CZ" sz="2000" i="0" dirty="0"/>
              <a:t>rámci  schválení/smlouvy/doplnění/vyúčtování</a:t>
            </a:r>
            <a:r>
              <a:rPr lang="cs-CZ" sz="2000" i="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i="0" dirty="0" smtClean="0"/>
              <a:t>Změna vlastníka (ztráta </a:t>
            </a:r>
            <a:r>
              <a:rPr lang="cs-CZ" sz="2000" i="0" dirty="0"/>
              <a:t>dotace</a:t>
            </a:r>
            <a:r>
              <a:rPr lang="cs-CZ" sz="2000" i="0" dirty="0" smtClean="0"/>
              <a:t>).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225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27" y="818828"/>
            <a:ext cx="4838700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Původní zdroj tepla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6040"/>
            <a:ext cx="8229600" cy="4750124"/>
          </a:xfrm>
        </p:spPr>
        <p:txBody>
          <a:bodyPr/>
          <a:lstStyle/>
          <a:p>
            <a:pPr marL="0" indent="0">
              <a:buNone/>
            </a:pPr>
            <a:endParaRPr lang="cs-CZ" sz="1200" i="1" dirty="0"/>
          </a:p>
          <a:p>
            <a:pPr marL="0" indent="0">
              <a:buNone/>
            </a:pPr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311727" y="1376040"/>
            <a:ext cx="86036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2000" i="0" kern="50" dirty="0" smtClean="0">
                <a:latin typeface="Tahoma" panose="020B0604030504040204" pitchFamily="34" charset="0"/>
                <a:ea typeface="Droid Sans"/>
                <a:cs typeface="Lohit Hindi"/>
              </a:rPr>
              <a:t>Kotel na pevná paliva s ručním přikládáním n</a:t>
            </a:r>
            <a:r>
              <a:rPr lang="cs-CZ" altLang="cs-CZ" sz="2000" i="0" dirty="0" smtClean="0"/>
              <a:t>esplňujícím </a:t>
            </a:r>
            <a:r>
              <a:rPr lang="cs-CZ" altLang="cs-CZ" sz="2000" i="0" dirty="0"/>
              <a:t>třídu 3, 4 nebo 5 </a:t>
            </a:r>
            <a:r>
              <a:rPr lang="cs-CZ" altLang="cs-CZ" sz="2000" i="0" dirty="0" smtClean="0"/>
              <a:t>dle ČSN </a:t>
            </a:r>
            <a:r>
              <a:rPr lang="cs-CZ" altLang="cs-CZ" sz="2000" i="0" dirty="0"/>
              <a:t>EN </a:t>
            </a:r>
            <a:r>
              <a:rPr lang="cs-CZ" altLang="cs-CZ" sz="2000" i="0" dirty="0" smtClean="0"/>
              <a:t>303-5.</a:t>
            </a:r>
            <a:endParaRPr lang="cs-CZ" altLang="cs-CZ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cs-CZ" altLang="cs-CZ" sz="2000" dirty="0" smtClean="0"/>
              <a:t> </a:t>
            </a:r>
          </a:p>
          <a:p>
            <a:pPr lvl="0" algn="just">
              <a:spcAft>
                <a:spcPts val="600"/>
              </a:spcAft>
            </a:pPr>
            <a:r>
              <a:rPr lang="cs-CZ" sz="2000" b="1" i="0" kern="50" dirty="0" smtClean="0">
                <a:solidFill>
                  <a:srgbClr val="FF0000"/>
                </a:solidFill>
                <a:latin typeface="Tahoma" panose="020B0604030504040204" pitchFamily="34" charset="0"/>
                <a:ea typeface="Droid Sans"/>
                <a:cs typeface="Lohit Hindi"/>
              </a:rPr>
              <a:t>Nelze získat dotaci na výměnu původního: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kern="50" dirty="0">
                <a:latin typeface="Tahoma" panose="020B0604030504040204" pitchFamily="34" charset="0"/>
                <a:ea typeface="Droid Sans"/>
                <a:cs typeface="Lohit Hindi"/>
              </a:rPr>
              <a:t>k</a:t>
            </a:r>
            <a:r>
              <a:rPr lang="cs-CZ" sz="2000" i="0" kern="50" dirty="0" smtClean="0">
                <a:latin typeface="Tahoma" panose="020B0604030504040204" pitchFamily="34" charset="0"/>
                <a:ea typeface="Droid Sans"/>
                <a:cs typeface="Lohit Hindi"/>
              </a:rPr>
              <a:t>otle na ruční přikládání třídy 3 a vyšší,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kern="50" dirty="0">
                <a:latin typeface="Tahoma" panose="020B0604030504040204" pitchFamily="34" charset="0"/>
                <a:ea typeface="Droid Sans"/>
                <a:cs typeface="Lohit Hindi"/>
              </a:rPr>
              <a:t>a</a:t>
            </a:r>
            <a:r>
              <a:rPr lang="cs-CZ" sz="2000" i="0" kern="50" dirty="0" smtClean="0">
                <a:latin typeface="Tahoma" panose="020B0604030504040204" pitchFamily="34" charset="0"/>
                <a:ea typeface="Droid Sans"/>
                <a:cs typeface="Lohit Hindi"/>
              </a:rPr>
              <a:t>utomatického kotle na pevná paliva,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kern="50" dirty="0">
                <a:latin typeface="Tahoma" panose="020B0604030504040204" pitchFamily="34" charset="0"/>
                <a:ea typeface="Droid Sans"/>
                <a:cs typeface="Lohit Hindi"/>
              </a:rPr>
              <a:t>p</a:t>
            </a:r>
            <a:r>
              <a:rPr lang="cs-CZ" sz="2000" i="0" kern="50" dirty="0" smtClean="0">
                <a:latin typeface="Tahoma" panose="020B0604030504040204" pitchFamily="34" charset="0"/>
                <a:ea typeface="Droid Sans"/>
                <a:cs typeface="Lohit Hindi"/>
              </a:rPr>
              <a:t>lynového kotle, kamna, elektrokotle, atp.,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otle </a:t>
            </a: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spalujícího výhradně biomasu za kotel spalující uhlí a </a:t>
            </a: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biomasu,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kotle </a:t>
            </a: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rodinných domech, kde byl v minulosti (nejdříve od</a:t>
            </a:r>
            <a:r>
              <a:rPr lang="x-none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1. 1. 2009) </a:t>
            </a: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 podpořen </a:t>
            </a: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 programu Zelená úsporám, Nová zelená úsporám, společných programů na výměnu kotlů realizovaných MŽP a krajem, z </a:t>
            </a: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 „</a:t>
            </a:r>
            <a:r>
              <a:rPr lang="cs-CZ" sz="20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Kotlíkové dotace v Moravskoslezském kraji“ nebo v rámci individuální dotace z rozpočtu Moravskoslezského </a:t>
            </a:r>
            <a:r>
              <a:rPr lang="cs-CZ" sz="2000" i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kraje.</a:t>
            </a:r>
            <a:endParaRPr lang="cs-CZ" sz="2000" kern="50" dirty="0">
              <a:effectLst/>
              <a:latin typeface="Tahoma" panose="020B0604030504040204" pitchFamily="34" charset="0"/>
              <a:ea typeface="Droid Sans"/>
              <a:cs typeface="Lohit Hindi"/>
            </a:endParaRPr>
          </a:p>
        </p:txBody>
      </p:sp>
    </p:spTree>
    <p:extLst>
      <p:ext uri="{BB962C8B-B14F-4D97-AF65-F5344CB8AC3E}">
        <p14:creationId xmlns:p14="http://schemas.microsoft.com/office/powerpoint/2010/main" val="20144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6915"/>
            <a:ext cx="7512627" cy="557212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Dokumentace k původnímu zdroji tepla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127"/>
            <a:ext cx="8336604" cy="4773798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Fotodokumentace zachycující kotel připojený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na otopnou soustavu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/>
            </a:r>
            <a:b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</a:b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a komínové těleso. </a:t>
            </a:r>
            <a:endParaRPr lang="cs-CZ" sz="2000" kern="50" dirty="0">
              <a:solidFill>
                <a:schemeClr val="tx1"/>
              </a:solidFill>
              <a:ea typeface="Droid Sans"/>
              <a:cs typeface="Lohit Hind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solidFill>
                  <a:schemeClr val="tx1"/>
                </a:solidFill>
                <a:hlinkClick r:id="rId3" action="ppaction://hlinkfile"/>
              </a:rPr>
              <a:t>Doklad o kontrole technického stavu a provozu původního kotle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.  </a:t>
            </a:r>
          </a:p>
          <a:p>
            <a:pPr marL="714375" indent="-352425" algn="just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odborně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způsobilá osoba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je proškolená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výrobcem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daného tepelného zdroje a zároveň disponuje oprávněním k instalaci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, provozu a údržbě. </a:t>
            </a:r>
            <a:endParaRPr lang="cs-CZ" sz="2000" kern="50" dirty="0">
              <a:solidFill>
                <a:srgbClr val="FF0000"/>
              </a:solidFill>
              <a:ea typeface="Droid Sans"/>
              <a:cs typeface="Lohit Hindi"/>
            </a:endParaRPr>
          </a:p>
          <a:p>
            <a:pPr marL="714375" lvl="0" indent="-352425" algn="just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seznam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revizních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techniků je uveden na webových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stránkách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  <a:hlinkClick r:id="rId4"/>
              </a:rPr>
              <a:t>https://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  <a:hlinkClick r:id="rId4"/>
              </a:rPr>
              <a:t>lokalni-topeniste.msk.cz/odkazy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nebo zde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: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  <a:hlinkClick r:id="rId5"/>
              </a:rPr>
              <a:t>http://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  <a:hlinkClick r:id="rId5"/>
              </a:rPr>
              <a:t>www.aptt.cz/opravneni-ozo.php</a:t>
            </a:r>
            <a:endParaRPr lang="cs-CZ" sz="2000" kern="50" dirty="0" smtClean="0">
              <a:solidFill>
                <a:schemeClr val="tx1"/>
              </a:solidFill>
              <a:ea typeface="Droid Sans"/>
              <a:cs typeface="Lohit Hindi"/>
            </a:endParaRPr>
          </a:p>
          <a:p>
            <a:pPr marL="714375" indent="-352425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konstrukce kotle:</a:t>
            </a:r>
            <a:r>
              <a:rPr lang="cs-CZ" sz="2000" kern="50" dirty="0" smtClean="0">
                <a:ea typeface="Droid Sans"/>
                <a:cs typeface="Lohit Hindi"/>
              </a:rPr>
              <a:t> </a:t>
            </a:r>
            <a:r>
              <a:rPr lang="cs-CZ" sz="2000" kern="50" dirty="0">
                <a:ea typeface="Droid Sans"/>
                <a:cs typeface="Lohit Hindi"/>
                <a:hlinkClick r:id="rId6" action="ppaction://hlinkfile"/>
              </a:rPr>
              <a:t>zplyňovací</a:t>
            </a:r>
            <a:r>
              <a:rPr lang="cs-CZ" sz="2000" kern="50" dirty="0">
                <a:ea typeface="Droid Sans"/>
                <a:cs typeface="Lohit Hindi"/>
              </a:rPr>
              <a:t>, </a:t>
            </a:r>
            <a:r>
              <a:rPr lang="cs-CZ" sz="2000" kern="50" dirty="0" err="1">
                <a:ea typeface="Droid Sans"/>
                <a:cs typeface="Lohit Hindi"/>
                <a:hlinkClick r:id="rId7" action="ppaction://hlinkfile"/>
              </a:rPr>
              <a:t>prohořívací</a:t>
            </a:r>
            <a:r>
              <a:rPr lang="cs-CZ" sz="2000" kern="50" dirty="0">
                <a:ea typeface="Droid Sans"/>
                <a:cs typeface="Lohit Hindi"/>
              </a:rPr>
              <a:t>, </a:t>
            </a:r>
            <a:r>
              <a:rPr lang="cs-CZ" sz="2000" kern="50" dirty="0" err="1">
                <a:ea typeface="Droid Sans"/>
                <a:cs typeface="Lohit Hindi"/>
                <a:hlinkClick r:id="rId8" action="ppaction://hlinkfile"/>
              </a:rPr>
              <a:t>odhořívací</a:t>
            </a:r>
            <a:endParaRPr lang="cs-CZ" sz="2000" kern="50" dirty="0">
              <a:ea typeface="Droid Sans"/>
              <a:cs typeface="Lohit Hindi"/>
            </a:endParaRPr>
          </a:p>
          <a:p>
            <a:pPr marL="714375" lvl="0" indent="-352425" algn="just">
              <a:buFont typeface="Courier New" panose="02070309020205020404" pitchFamily="49" charset="0"/>
              <a:buChar char="o"/>
            </a:pPr>
            <a:r>
              <a:rPr lang="cs-CZ" sz="1800" i="1" dirty="0" smtClean="0">
                <a:solidFill>
                  <a:schemeClr val="tx1"/>
                </a:solidFill>
              </a:rPr>
              <a:t>u kotlů nahrazených do </a:t>
            </a:r>
            <a:r>
              <a:rPr lang="cs-CZ" sz="1800" i="1" dirty="0">
                <a:solidFill>
                  <a:schemeClr val="tx1"/>
                </a:solidFill>
              </a:rPr>
              <a:t>31</a:t>
            </a:r>
            <a:r>
              <a:rPr lang="cs-CZ" sz="1800" i="1" dirty="0" smtClean="0">
                <a:solidFill>
                  <a:schemeClr val="tx1"/>
                </a:solidFill>
              </a:rPr>
              <a:t>. 12. 2016 </a:t>
            </a:r>
            <a:r>
              <a:rPr lang="cs-CZ" sz="1800" i="1" dirty="0">
                <a:solidFill>
                  <a:schemeClr val="tx1"/>
                </a:solidFill>
              </a:rPr>
              <a:t>lze nahradit např. fotografií štítku kotle, návodu k obsluze či jiné dokumenty prokazující třídu kotle, u neznámých výrobků (domácky a na zakázku bez označení výrobce) doloží čestné prohlášení o tom, že třída kotle je neznámá</a:t>
            </a:r>
            <a:r>
              <a:rPr lang="cs-CZ" sz="1800" i="1" dirty="0" smtClean="0">
                <a:solidFill>
                  <a:schemeClr val="tx1"/>
                </a:solidFill>
              </a:rPr>
              <a:t>)</a:t>
            </a:r>
            <a:endParaRPr lang="cs-CZ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829" y="2527300"/>
            <a:ext cx="8553450" cy="3016250"/>
          </a:xfrm>
          <a:solidFill>
            <a:srgbClr val="FFC000"/>
          </a:solidFill>
        </p:spPr>
        <p:txBody>
          <a:bodyPr/>
          <a:lstStyle/>
          <a:p>
            <a:pPr marL="0" lvl="0" indent="0" algn="just">
              <a:buNone/>
            </a:pPr>
            <a:r>
              <a:rPr lang="cs-CZ" sz="2000" u="sng" kern="50" dirty="0">
                <a:solidFill>
                  <a:schemeClr val="tx1"/>
                </a:solidFill>
                <a:ea typeface="Droid Sans"/>
                <a:cs typeface="Lohit Hindi"/>
              </a:rPr>
              <a:t>Nejčastější nedostatky: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 </a:t>
            </a:r>
            <a:endParaRPr lang="cs-CZ" sz="2000" kern="50" dirty="0" smtClean="0">
              <a:solidFill>
                <a:schemeClr val="tx1"/>
              </a:solidFill>
              <a:ea typeface="Droid Sans"/>
              <a:cs typeface="Lohit Hindi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Nedoložena fotodokumentace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nebo nejednoznačně průkazná  fotodokumentace.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K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otel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je/byl v roce 2017 v provozu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bez revizní zprávy.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K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otel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byl zlikvidován bez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znehodnocení, doklad </a:t>
            </a:r>
            <a:r>
              <a:rPr lang="cs-CZ" sz="2000" kern="50" dirty="0">
                <a:solidFill>
                  <a:schemeClr val="tx1"/>
                </a:solidFill>
                <a:ea typeface="Droid Sans"/>
                <a:cs typeface="Lohit Hindi"/>
              </a:rPr>
              <a:t>o likvidaci potvrdila neoprávněná </a:t>
            </a:r>
            <a:r>
              <a:rPr lang="cs-CZ" sz="2000" kern="50" dirty="0" smtClean="0">
                <a:solidFill>
                  <a:schemeClr val="tx1"/>
                </a:solidFill>
                <a:ea typeface="Droid Sans"/>
                <a:cs typeface="Lohit Hindi"/>
              </a:rPr>
              <a:t>osoba. </a:t>
            </a:r>
          </a:p>
          <a:p>
            <a:pPr marL="0" lvl="0" indent="0" algn="just">
              <a:buNone/>
            </a:pPr>
            <a:r>
              <a:rPr lang="cs-CZ" sz="2000" i="1" kern="50" dirty="0" smtClean="0">
                <a:solidFill>
                  <a:schemeClr val="tx1"/>
                </a:solidFill>
                <a:ea typeface="Droid Sans"/>
                <a:cs typeface="Lohit Hindi"/>
              </a:rPr>
              <a:t>Výše uvedené nedostatky jsou důvodem pro zamítnutí nebo nevyplacení dotace.</a:t>
            </a:r>
            <a:endParaRPr lang="cs-CZ" sz="2000" i="1" kern="50" dirty="0">
              <a:ea typeface="Droid Sans"/>
              <a:cs typeface="Lohit Hindi"/>
            </a:endParaRP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5113673"/>
            <a:ext cx="2647950" cy="1505813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>
            <a:off x="6286500" y="5162051"/>
            <a:ext cx="2647950" cy="14574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6286500" y="5113673"/>
            <a:ext cx="2647950" cy="1505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314325" y="1065997"/>
            <a:ext cx="8477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i="0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Starý 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kotel musí být odpojen, znehodnocen (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file"/>
              </a:rPr>
              <a:t>fotodo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file"/>
              </a:rPr>
              <a:t>kumentace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 zlikvidován (odvezen do sběrných surovin nebo do sběrného dvora, dokládá </a:t>
            </a:r>
            <a:r>
              <a:rPr lang="cs-CZ" sz="2000" i="0" kern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file"/>
              </a:rPr>
              <a:t>protokolem o likvidaci</a:t>
            </a:r>
            <a:r>
              <a:rPr lang="cs-CZ" sz="2000" i="0" kern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77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8" y="908915"/>
            <a:ext cx="6693044" cy="55721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Nový zdroj tepla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8" y="1466127"/>
            <a:ext cx="8229600" cy="4608081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Předmětem </a:t>
            </a:r>
            <a:r>
              <a:rPr lang="cs-CZ" sz="2000" dirty="0">
                <a:solidFill>
                  <a:schemeClr val="tx1"/>
                </a:solidFill>
              </a:rPr>
              <a:t>podpory </a:t>
            </a:r>
            <a:r>
              <a:rPr lang="cs-CZ" sz="2000" dirty="0" smtClean="0">
                <a:solidFill>
                  <a:schemeClr val="tx1"/>
                </a:solidFill>
              </a:rPr>
              <a:t>bude </a:t>
            </a:r>
            <a:r>
              <a:rPr lang="cs-CZ" sz="2000" dirty="0">
                <a:solidFill>
                  <a:schemeClr val="tx1"/>
                </a:solidFill>
              </a:rPr>
              <a:t>výměna zdrojů tepla na pevná paliva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s </a:t>
            </a:r>
            <a:r>
              <a:rPr lang="cs-CZ" sz="2000" dirty="0">
                <a:solidFill>
                  <a:schemeClr val="tx1"/>
                </a:solidFill>
              </a:rPr>
              <a:t>ručním přikládáním za: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Tepelné </a:t>
            </a:r>
            <a:r>
              <a:rPr lang="cs-CZ" sz="2000" dirty="0">
                <a:solidFill>
                  <a:schemeClr val="tx1"/>
                </a:solidFill>
              </a:rPr>
              <a:t>čerpadlo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Automatický </a:t>
            </a:r>
            <a:r>
              <a:rPr lang="cs-CZ" sz="2000" dirty="0">
                <a:solidFill>
                  <a:schemeClr val="tx1"/>
                </a:solidFill>
              </a:rPr>
              <a:t>kotel </a:t>
            </a:r>
            <a:r>
              <a:rPr lang="cs-CZ" sz="2000" dirty="0" smtClean="0">
                <a:solidFill>
                  <a:schemeClr val="tx1"/>
                </a:solidFill>
              </a:rPr>
              <a:t>na </a:t>
            </a:r>
            <a:r>
              <a:rPr lang="cs-CZ" sz="2000" dirty="0">
                <a:solidFill>
                  <a:schemeClr val="tx1"/>
                </a:solidFill>
              </a:rPr>
              <a:t>biomasu </a:t>
            </a:r>
            <a:r>
              <a:rPr lang="cs-CZ" sz="2000" i="1" dirty="0">
                <a:solidFill>
                  <a:schemeClr val="tx1"/>
                </a:solidFill>
              </a:rPr>
              <a:t>(např. štěpka, </a:t>
            </a:r>
            <a:r>
              <a:rPr lang="cs-CZ" sz="2000" i="1" dirty="0" smtClean="0">
                <a:solidFill>
                  <a:schemeClr val="tx1"/>
                </a:solidFill>
              </a:rPr>
              <a:t>pelety)</a:t>
            </a:r>
            <a:endParaRPr lang="cs-CZ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Kotel na </a:t>
            </a:r>
            <a:r>
              <a:rPr lang="cs-CZ" sz="2000" dirty="0">
                <a:solidFill>
                  <a:schemeClr val="tx1"/>
                </a:solidFill>
              </a:rPr>
              <a:t>biomasu jedině s ručním přikládáním </a:t>
            </a:r>
            <a:r>
              <a:rPr lang="cs-CZ" sz="2000" i="1" dirty="0">
                <a:solidFill>
                  <a:schemeClr val="tx1"/>
                </a:solidFill>
              </a:rPr>
              <a:t>(např. kusové dřevo)</a:t>
            </a:r>
            <a:endParaRPr lang="cs-CZ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>
                <a:solidFill>
                  <a:schemeClr val="tx1"/>
                </a:solidFill>
              </a:rPr>
              <a:t>Automatický </a:t>
            </a:r>
            <a:r>
              <a:rPr lang="cs-CZ" sz="2000" dirty="0">
                <a:solidFill>
                  <a:schemeClr val="tx1"/>
                </a:solidFill>
              </a:rPr>
              <a:t>kotel na uhlí a biomasu </a:t>
            </a:r>
            <a:r>
              <a:rPr lang="cs-CZ" sz="2000" i="1" dirty="0">
                <a:solidFill>
                  <a:schemeClr val="tx1"/>
                </a:solidFill>
              </a:rPr>
              <a:t>(</a:t>
            </a:r>
            <a:r>
              <a:rPr lang="cs-CZ" sz="2000" i="1" dirty="0" smtClean="0">
                <a:solidFill>
                  <a:schemeClr val="tx1"/>
                </a:solidFill>
              </a:rPr>
              <a:t>kombinovaný kotel)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Plynový kondenzační </a:t>
            </a:r>
            <a:r>
              <a:rPr lang="cs-CZ" sz="2000" dirty="0" smtClean="0">
                <a:solidFill>
                  <a:schemeClr val="tx1"/>
                </a:solidFill>
              </a:rPr>
              <a:t>kotel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Předmětem podpory již NENÍ                                                       kotel výhradně na uhlí 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a kombinovaný kotel s ručním přikládáním.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000" dirty="0">
              <a:solidFill>
                <a:srgbClr val="C00000"/>
              </a:solidFill>
            </a:endParaRPr>
          </a:p>
          <a:p>
            <a:pPr algn="just"/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4492"/>
            <a:ext cx="2547939" cy="25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98538"/>
            <a:ext cx="4838700" cy="557212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Akumulační nádrž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5750"/>
            <a:ext cx="8229600" cy="4730750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V případě </a:t>
            </a:r>
            <a:r>
              <a:rPr lang="cs-CZ" sz="1800" dirty="0" smtClean="0">
                <a:solidFill>
                  <a:schemeClr val="tx1"/>
                </a:solidFill>
              </a:rPr>
              <a:t>stacionárních kotlů na dřevo s</a:t>
            </a:r>
            <a:r>
              <a:rPr lang="cs-CZ" sz="1800" b="1" dirty="0">
                <a:solidFill>
                  <a:schemeClr val="tx1"/>
                </a:solidFill>
              </a:rPr>
              <a:t> ruční dodávkou </a:t>
            </a:r>
            <a:r>
              <a:rPr lang="cs-CZ" sz="1800" dirty="0">
                <a:solidFill>
                  <a:schemeClr val="tx1"/>
                </a:solidFill>
              </a:rPr>
              <a:t>paliva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je nezbytné současně instalovat </a:t>
            </a:r>
            <a:r>
              <a:rPr lang="cs-CZ" sz="1800" b="1" dirty="0" smtClean="0">
                <a:solidFill>
                  <a:schemeClr val="tx1"/>
                </a:solidFill>
              </a:rPr>
              <a:t>akumulační nádrže o</a:t>
            </a:r>
            <a:r>
              <a:rPr lang="cs-CZ" sz="1800" b="1" dirty="0">
                <a:solidFill>
                  <a:schemeClr val="tx1"/>
                </a:solidFill>
              </a:rPr>
              <a:t> minimálním objemu 55 l/kW</a:t>
            </a:r>
            <a:r>
              <a:rPr lang="cs-CZ" sz="1800" dirty="0">
                <a:solidFill>
                  <a:schemeClr val="tx1"/>
                </a:solidFill>
              </a:rPr>
              <a:t> instalovaného výkonu </a:t>
            </a:r>
            <a:r>
              <a:rPr lang="cs-CZ" sz="1800" dirty="0" smtClean="0">
                <a:solidFill>
                  <a:schemeClr val="tx1"/>
                </a:solidFill>
              </a:rPr>
              <a:t>daného kotle. V situaci, 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kdy je na kotel napojený jiný zásobník </a:t>
            </a:r>
            <a:r>
              <a:rPr lang="cs-CZ" sz="1800" dirty="0">
                <a:solidFill>
                  <a:schemeClr val="tx1"/>
                </a:solidFill>
              </a:rPr>
              <a:t>teplé vody</a:t>
            </a:r>
            <a:r>
              <a:rPr lang="cs-CZ" sz="1800" dirty="0" smtClean="0">
                <a:solidFill>
                  <a:schemeClr val="tx1"/>
                </a:solidFill>
              </a:rPr>
              <a:t>, lze zahrnout 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do celkového vyžadovaného objemu. Do celkového objemu se nezapočítává  expanzní nádoba.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Příklad:</a:t>
            </a:r>
          </a:p>
          <a:p>
            <a:r>
              <a:rPr lang="cs-CZ" sz="1800" dirty="0">
                <a:solidFill>
                  <a:schemeClr val="tx1"/>
                </a:solidFill>
              </a:rPr>
              <a:t>Kotel ATMOS DC25GD - 25 </a:t>
            </a:r>
            <a:r>
              <a:rPr lang="cs-CZ" sz="1800" dirty="0" smtClean="0">
                <a:solidFill>
                  <a:schemeClr val="tx1"/>
                </a:solidFill>
              </a:rPr>
              <a:t>kW</a:t>
            </a:r>
          </a:p>
          <a:p>
            <a:r>
              <a:rPr lang="cs-CZ" sz="1800" dirty="0" smtClean="0">
                <a:solidFill>
                  <a:schemeClr val="tx1"/>
                </a:solidFill>
              </a:rPr>
              <a:t>25*55= 1375 L 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745885"/>
            <a:ext cx="3349646" cy="20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rezentace-světlé_pozadí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84CC405-43B6-451F-939B-1F101AEFE6E9}" vid="{34187918-3FA2-4EF3-AF18-14A086C78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1225</Words>
  <Application>Microsoft Office PowerPoint</Application>
  <PresentationFormat>Předvádění na obrazovce (4:3)</PresentationFormat>
  <Paragraphs>245</Paragraphs>
  <Slides>25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Droid Sans</vt:lpstr>
      <vt:lpstr>Lohit Hindi</vt:lpstr>
      <vt:lpstr>Symbol</vt:lpstr>
      <vt:lpstr>Tahoma</vt:lpstr>
      <vt:lpstr>Times New Roman</vt:lpstr>
      <vt:lpstr>Wingdings</vt:lpstr>
      <vt:lpstr>šablona_prezentace-světlé_pozadí1</vt:lpstr>
      <vt:lpstr>      Kotlíkové dotace v MSK – 2. výzva   </vt:lpstr>
      <vt:lpstr>Obsah:</vt:lpstr>
      <vt:lpstr>Úvodní informace</vt:lpstr>
      <vt:lpstr>Vymezení příjemců dotace</vt:lpstr>
      <vt:lpstr>Původní zdroj tepla</vt:lpstr>
      <vt:lpstr>Dokumentace k původnímu zdroji tepla</vt:lpstr>
      <vt:lpstr>Prezentace aplikace PowerPoint</vt:lpstr>
      <vt:lpstr>Nový zdroj tepla</vt:lpstr>
      <vt:lpstr>Akumulační nádrž</vt:lpstr>
      <vt:lpstr>Seznam technologií a výrobků</vt:lpstr>
      <vt:lpstr>Prezentace aplikace PowerPoint</vt:lpstr>
      <vt:lpstr>Výše dotace</vt:lpstr>
      <vt:lpstr>Prezentace aplikace PowerPoint</vt:lpstr>
      <vt:lpstr>Předložení žádosti</vt:lpstr>
      <vt:lpstr>Požadované dokumenty:</vt:lpstr>
      <vt:lpstr>Kontrola a schválení žádosti</vt:lpstr>
      <vt:lpstr>Prezentace aplikace PowerPoint</vt:lpstr>
      <vt:lpstr>Finanční vyúčtování dotace</vt:lpstr>
      <vt:lpstr>Prezentace aplikace PowerPoint</vt:lpstr>
      <vt:lpstr>Prezentace aplikace PowerPoint</vt:lpstr>
      <vt:lpstr>Udržitelnost </vt:lpstr>
      <vt:lpstr>Kontroly</vt:lpstr>
      <vt:lpstr>Elektronické podání žádosti</vt:lpstr>
      <vt:lpstr>Kotlíkové kontakty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2016-09-20T08:53:48Z</dcterms:created>
  <dcterms:modified xsi:type="dcterms:W3CDTF">2017-06-16T07:24:21Z</dcterms:modified>
</cp:coreProperties>
</file>